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6"/>
  </p:notesMasterIdLst>
  <p:sldIdLst>
    <p:sldId id="257" r:id="rId2"/>
    <p:sldId id="263" r:id="rId3"/>
    <p:sldId id="393" r:id="rId4"/>
    <p:sldId id="402" r:id="rId5"/>
    <p:sldId id="264" r:id="rId6"/>
    <p:sldId id="423" r:id="rId7"/>
    <p:sldId id="424" r:id="rId8"/>
    <p:sldId id="397" r:id="rId9"/>
    <p:sldId id="265" r:id="rId10"/>
    <p:sldId id="342" r:id="rId11"/>
    <p:sldId id="345" r:id="rId12"/>
    <p:sldId id="403" r:id="rId13"/>
    <p:sldId id="404" r:id="rId14"/>
    <p:sldId id="406" r:id="rId15"/>
    <p:sldId id="343" r:id="rId16"/>
    <p:sldId id="409" r:id="rId17"/>
    <p:sldId id="410" r:id="rId18"/>
    <p:sldId id="259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370" r:id="rId28"/>
    <p:sldId id="419" r:id="rId29"/>
    <p:sldId id="375" r:id="rId30"/>
    <p:sldId id="376" r:id="rId31"/>
    <p:sldId id="401" r:id="rId32"/>
    <p:sldId id="420" r:id="rId33"/>
    <p:sldId id="421" r:id="rId34"/>
    <p:sldId id="422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485" autoAdjust="0"/>
  </p:normalViewPr>
  <p:slideViewPr>
    <p:cSldViewPr snapToGrid="0">
      <p:cViewPr>
        <p:scale>
          <a:sx n="100" d="100"/>
          <a:sy n="100" d="100"/>
        </p:scale>
        <p:origin x="43" y="-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9" d="100"/>
          <a:sy n="49" d="100"/>
        </p:scale>
        <p:origin x="2674" y="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레오나르도 다빈치 발명노트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0697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‘-</a:t>
            </a:r>
            <a:r>
              <a:rPr lang="ko-KR" altLang="en-US" dirty="0"/>
              <a:t>기 일쑤이다</a:t>
            </a:r>
            <a:r>
              <a:rPr lang="en-US" altLang="ko-KR" dirty="0"/>
              <a:t>’</a:t>
            </a:r>
            <a:r>
              <a:rPr lang="ko-KR" altLang="en-US" dirty="0"/>
              <a:t>는 동사에 붙어 어떤 행위가 자주 있음을 나타낼 때 사용한다</a:t>
            </a:r>
            <a:r>
              <a:rPr lang="en-US" altLang="ko-KR" dirty="0"/>
              <a:t>. </a:t>
            </a:r>
            <a:r>
              <a:rPr lang="ko-KR" altLang="en-US" dirty="0"/>
              <a:t>흔히 본인의 의지와 상관없이 자연스럽게 그렇게 되는 경향을 보이는 행위에 대해 사용한다</a:t>
            </a:r>
            <a:r>
              <a:rPr lang="en-US" altLang="ko-KR" dirty="0"/>
              <a:t>.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44322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5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</a:t>
            </a:r>
            <a:r>
              <a:rPr lang="en-US" altLang="ko-KR" dirty="0"/>
              <a:t>(p89)</a:t>
            </a:r>
            <a:r>
              <a:rPr lang="ko-KR" altLang="en-US" dirty="0"/>
              <a:t>와 듣고 말하기</a:t>
            </a:r>
            <a:r>
              <a:rPr lang="en-US" altLang="ko-KR" dirty="0"/>
              <a:t>(p92)</a:t>
            </a:r>
            <a:r>
              <a:rPr lang="ko-KR" altLang="en-US" dirty="0"/>
              <a:t> 중 선택하여 수업할 수 있습니다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무엇에 대해 이야기 하고 있나요</a:t>
            </a:r>
            <a:r>
              <a:rPr lang="en-US" altLang="ko-KR" sz="1200" dirty="0"/>
              <a:t>? </a:t>
            </a:r>
            <a:r>
              <a:rPr lang="ko-KR" altLang="en-US" sz="1200" dirty="0"/>
              <a:t>여러분은 어떤 </a:t>
            </a:r>
            <a:r>
              <a:rPr lang="ko-KR" altLang="en-US" sz="1200" dirty="0" err="1"/>
              <a:t>에스엔에스를</a:t>
            </a:r>
            <a:r>
              <a:rPr lang="ko-KR" altLang="en-US" sz="1200" dirty="0"/>
              <a:t> 사용하고 있나요</a:t>
            </a:r>
            <a:r>
              <a:rPr lang="en-US" altLang="ko-KR" sz="12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내용을 유추해본다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ko-KR" altLang="en-US" sz="1200" dirty="0"/>
              <a:t>이해질문</a:t>
            </a:r>
            <a:r>
              <a:rPr lang="en-US" altLang="ko-KR" sz="1200" dirty="0"/>
              <a:t>: </a:t>
            </a:r>
            <a:r>
              <a:rPr lang="ko-KR" altLang="en-US" sz="1200" dirty="0" err="1"/>
              <a:t>에스엔에스의</a:t>
            </a:r>
            <a:r>
              <a:rPr lang="ko-KR" altLang="en-US" sz="1200" dirty="0"/>
              <a:t> 장점 한가지를 말해보세요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               </a:t>
            </a:r>
            <a:r>
              <a:rPr lang="ko-KR" altLang="en-US" sz="1200" dirty="0"/>
              <a:t>답</a:t>
            </a:r>
            <a:r>
              <a:rPr lang="en-US" altLang="ko-KR" sz="1200" dirty="0"/>
              <a:t>: </a:t>
            </a:r>
            <a:r>
              <a:rPr lang="en-US" altLang="ko-KR" dirty="0"/>
              <a:t> (1) </a:t>
            </a:r>
            <a:r>
              <a:rPr lang="ko-KR" altLang="en-US" dirty="0"/>
              <a:t>멀리 떨어져 있는 사람과 쉽게 이야기할 수 있다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              (2) </a:t>
            </a:r>
            <a:r>
              <a:rPr lang="ko-KR" altLang="en-US" dirty="0"/>
              <a:t>다른 사람과 정보를 쉽고 빠르게 공유할 수 있다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              (3) </a:t>
            </a:r>
            <a:r>
              <a:rPr lang="ko-KR" altLang="en-US" dirty="0"/>
              <a:t>나를 다른 사람들에게 쉽게 알리고 모르는 사람과 친해질 수 있다</a:t>
            </a:r>
            <a:r>
              <a:rPr lang="en-US" altLang="ko-KR" dirty="0"/>
              <a:t>.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                 </a:t>
            </a:r>
            <a:r>
              <a:rPr lang="ko-KR" altLang="en-US" sz="1200" dirty="0" err="1"/>
              <a:t>에스엔에스의</a:t>
            </a:r>
            <a:r>
              <a:rPr lang="ko-KR" altLang="en-US" sz="1200" dirty="0"/>
              <a:t> 단점 한가지를 말해보세요</a:t>
            </a:r>
            <a:r>
              <a:rPr lang="en-US" altLang="ko-KR" sz="1200" dirty="0"/>
              <a:t>? </a:t>
            </a:r>
          </a:p>
          <a:p>
            <a:pPr marL="0" indent="0">
              <a:buNone/>
            </a:pPr>
            <a:r>
              <a:rPr lang="en-US" altLang="ko-KR" sz="1200" dirty="0"/>
              <a:t>               </a:t>
            </a:r>
            <a:r>
              <a:rPr lang="ko-KR" altLang="en-US" sz="1200" dirty="0"/>
              <a:t>답</a:t>
            </a:r>
            <a:r>
              <a:rPr lang="en-US" altLang="ko-KR" sz="1200" dirty="0"/>
              <a:t>: </a:t>
            </a:r>
            <a:r>
              <a:rPr lang="en-US" altLang="ko-KR" dirty="0"/>
              <a:t>(1) </a:t>
            </a:r>
            <a:r>
              <a:rPr lang="ko-KR" altLang="en-US" dirty="0" err="1"/>
              <a:t>에스엔에스의</a:t>
            </a:r>
            <a:r>
              <a:rPr lang="ko-KR" altLang="en-US" dirty="0"/>
              <a:t> 정보를 다 믿을 수 없다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                (2) </a:t>
            </a:r>
            <a:r>
              <a:rPr lang="ko-KR" altLang="en-US" dirty="0"/>
              <a:t>내 정보가 나쁘게 사용될 수 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                (3) </a:t>
            </a:r>
            <a:r>
              <a:rPr lang="ko-KR" altLang="en-US" dirty="0"/>
              <a:t>중독될 수 있다</a:t>
            </a:r>
            <a:r>
              <a:rPr lang="en-US" altLang="ko-KR" dirty="0"/>
              <a:t>.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답을 생각하면서 다시 듣는다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한 문장 씩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실어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듣기 질문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 err="1"/>
              <a:t>에스엔에스의</a:t>
            </a:r>
            <a:r>
              <a:rPr lang="ko-KR" altLang="en-US" dirty="0"/>
              <a:t> 장점은 무엇인가요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(1) </a:t>
            </a:r>
            <a:r>
              <a:rPr lang="ko-KR" altLang="en-US" dirty="0"/>
              <a:t>멀리 떨어져 있는 사람과 쉽게 이야기할 수 있다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(2) </a:t>
            </a:r>
            <a:r>
              <a:rPr lang="ko-KR" altLang="en-US" dirty="0"/>
              <a:t>다른 사람과 정보를 쉽고 빠르게 공유할 수 있다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(3) </a:t>
            </a:r>
            <a:r>
              <a:rPr lang="ko-KR" altLang="en-US" dirty="0"/>
              <a:t>나를 다른 사람들에게 쉽게 알리고 모르는 사람과 친해질 수 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2. </a:t>
            </a:r>
            <a:r>
              <a:rPr lang="ko-KR" altLang="en-US" dirty="0" err="1"/>
              <a:t>에스엔에스의</a:t>
            </a:r>
            <a:r>
              <a:rPr lang="ko-KR" altLang="en-US" dirty="0"/>
              <a:t> 단점은 무엇인가요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/>
              <a:t>     (1) </a:t>
            </a:r>
            <a:r>
              <a:rPr lang="ko-KR" altLang="en-US" dirty="0" err="1"/>
              <a:t>에스엔에스의</a:t>
            </a:r>
            <a:r>
              <a:rPr lang="ko-KR" altLang="en-US" dirty="0"/>
              <a:t> 정보를 다 믿을 수 없다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 (2) </a:t>
            </a:r>
            <a:r>
              <a:rPr lang="ko-KR" altLang="en-US" dirty="0"/>
              <a:t>내 정보가 나쁘게 사용될 수 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 (3) </a:t>
            </a:r>
            <a:r>
              <a:rPr lang="ko-KR" altLang="en-US" dirty="0"/>
              <a:t>중독될 수 있다</a:t>
            </a:r>
            <a:r>
              <a:rPr lang="en-US" altLang="ko-K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7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에스엔에스의</a:t>
            </a:r>
            <a:r>
              <a:rPr lang="ko-KR" altLang="en-US" dirty="0"/>
              <a:t> 단점 중 </a:t>
            </a:r>
            <a:r>
              <a:rPr lang="en-US" altLang="ko-KR" dirty="0"/>
              <a:t>‘</a:t>
            </a:r>
            <a:r>
              <a:rPr lang="ko-KR" altLang="en-US" dirty="0"/>
              <a:t>정확하지 않은 정보</a:t>
            </a:r>
            <a:r>
              <a:rPr lang="en-US" altLang="ko-KR" dirty="0"/>
              <a:t>’</a:t>
            </a:r>
            <a:r>
              <a:rPr lang="ko-KR" altLang="en-US" dirty="0"/>
              <a:t>에 대해서 함께 생각해 봅시다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8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백설공주가 스마트폰에 빠져 먹지도 씻지도 않을 것이라서</a:t>
            </a:r>
            <a:r>
              <a:rPr lang="en-US" altLang="ko-KR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백설공주는 하루 종일 게임과 </a:t>
            </a:r>
            <a:r>
              <a:rPr lang="en-US" altLang="ko-KR" dirty="0"/>
              <a:t>SNS</a:t>
            </a:r>
            <a:r>
              <a:rPr lang="ko-KR" altLang="en-US" dirty="0"/>
              <a:t>만 했다</a:t>
            </a:r>
            <a:r>
              <a:rPr lang="en-US" altLang="ko-KR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왕자님</a:t>
            </a:r>
            <a:r>
              <a:rPr lang="en-US" altLang="ko-KR" dirty="0"/>
              <a:t>, </a:t>
            </a:r>
            <a:r>
              <a:rPr lang="ko-KR" altLang="en-US" dirty="0"/>
              <a:t>난장이들과 함께 시간을 보냈다</a:t>
            </a:r>
            <a:r>
              <a:rPr lang="en-US" altLang="ko-K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 err="1"/>
              <a:t>에스엔에스로</a:t>
            </a:r>
            <a:r>
              <a:rPr lang="ko-KR" altLang="en-US" dirty="0"/>
              <a:t> 할 수 있는 일에 대해서 생각해봅니다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음식을 주문한다</a:t>
            </a:r>
            <a:r>
              <a:rPr lang="en-US" altLang="ko-KR" dirty="0"/>
              <a:t>. </a:t>
            </a:r>
            <a:r>
              <a:rPr lang="ko-KR" altLang="en-US" dirty="0"/>
              <a:t>온라인쿠폰을 받는다</a:t>
            </a:r>
            <a:r>
              <a:rPr lang="en-US" altLang="ko-KR" dirty="0"/>
              <a:t>. </a:t>
            </a:r>
            <a:r>
              <a:rPr lang="ko-KR" altLang="en-US" dirty="0" err="1"/>
              <a:t>에스엔에스로</a:t>
            </a:r>
            <a:r>
              <a:rPr lang="ko-KR" altLang="en-US" dirty="0"/>
              <a:t> 대화한다</a:t>
            </a:r>
            <a:r>
              <a:rPr lang="en-US" altLang="ko-KR" dirty="0"/>
              <a:t>. </a:t>
            </a:r>
            <a:r>
              <a:rPr lang="ko-KR" altLang="en-US" dirty="0"/>
              <a:t>게임을 한다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사진이나 정보</a:t>
            </a:r>
            <a:r>
              <a:rPr lang="en-US" altLang="ko-KR" dirty="0"/>
              <a:t>, </a:t>
            </a:r>
            <a:r>
              <a:rPr lang="ko-KR" altLang="en-US" dirty="0"/>
              <a:t>하고 싶은 이야기 등을 업로드하고 많은 사람들과 공유할 수 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2. </a:t>
            </a:r>
            <a:r>
              <a:rPr lang="ko-KR" altLang="en-US" dirty="0"/>
              <a:t>나는 </a:t>
            </a:r>
            <a:r>
              <a:rPr lang="ko-KR" altLang="en-US" dirty="0" err="1"/>
              <a:t>에스엔에스를</a:t>
            </a:r>
            <a:r>
              <a:rPr lang="ko-KR" altLang="en-US" dirty="0"/>
              <a:t> 통해서 무엇을 하고 있는지 생각해서 빈칸에 그려봅니다</a:t>
            </a:r>
            <a:r>
              <a:rPr lang="en-US" altLang="ko-KR" dirty="0"/>
              <a:t>.</a:t>
            </a:r>
            <a:r>
              <a:rPr lang="ko-KR" altLang="en-US" dirty="0"/>
              <a:t>  </a:t>
            </a: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169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6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7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/>
              <a:t>대화</a:t>
            </a:r>
            <a:r>
              <a:rPr lang="en-US" altLang="ko-KR" sz="800" dirty="0"/>
              <a:t>(p89)</a:t>
            </a:r>
            <a:r>
              <a:rPr lang="ko-KR" altLang="en-US" sz="800" dirty="0"/>
              <a:t>와 듣고 말하기</a:t>
            </a:r>
            <a:r>
              <a:rPr lang="en-US" altLang="ko-KR" sz="800" dirty="0"/>
              <a:t>(p92)</a:t>
            </a:r>
            <a:r>
              <a:rPr lang="ko-KR" altLang="en-US" sz="800" dirty="0"/>
              <a:t> 중 선택하여 수업할 수 있습니다</a:t>
            </a:r>
            <a:r>
              <a:rPr lang="en-US" altLang="ko-KR" sz="8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도입질문을 한다</a:t>
            </a:r>
            <a:r>
              <a:rPr lang="en-US" altLang="ko-KR" sz="800" dirty="0"/>
              <a:t>: </a:t>
            </a:r>
            <a:r>
              <a:rPr lang="ko-KR" altLang="en-US" sz="800" dirty="0"/>
              <a:t>그림 속의 사람들은 무엇을 하고 있나요</a:t>
            </a:r>
            <a:r>
              <a:rPr lang="en-US" altLang="ko-KR" sz="8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본문을 듣기 전에 그림을 보고 내용을 유추해본다</a:t>
            </a:r>
            <a:r>
              <a:rPr lang="en-US" altLang="ko-KR" sz="800" dirty="0"/>
              <a:t>. : </a:t>
            </a:r>
            <a:r>
              <a:rPr lang="ko-KR" altLang="en-US" sz="800" dirty="0" err="1"/>
              <a:t>에스엔에스</a:t>
            </a:r>
            <a:r>
              <a:rPr lang="ko-KR" altLang="en-US" sz="800" dirty="0"/>
              <a:t> 사용에 대한 글임을 알려준다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자막을 보지 않고 듣도록 한다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이해질문</a:t>
            </a:r>
            <a:r>
              <a:rPr lang="en-US" altLang="ko-KR" sz="800" dirty="0"/>
              <a:t>: </a:t>
            </a:r>
            <a:r>
              <a:rPr lang="ko-KR" altLang="en-US" sz="800" dirty="0"/>
              <a:t>유진이는 무엇을 하고 있나요</a:t>
            </a:r>
            <a:r>
              <a:rPr lang="en-US" altLang="ko-KR" sz="800" dirty="0"/>
              <a:t>? </a:t>
            </a:r>
            <a:r>
              <a:rPr lang="ko-KR" altLang="en-US" sz="800" dirty="0"/>
              <a:t>블로그에 체험학습 사진을 올리고 있다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                       </a:t>
            </a:r>
            <a:r>
              <a:rPr lang="ko-KR" altLang="en-US" sz="800" dirty="0"/>
              <a:t>유진이가 생각하는 </a:t>
            </a:r>
            <a:r>
              <a:rPr lang="ko-KR" altLang="en-US" sz="800" dirty="0" err="1"/>
              <a:t>에스엔에스의</a:t>
            </a:r>
            <a:r>
              <a:rPr lang="ko-KR" altLang="en-US" sz="800" dirty="0"/>
              <a:t> 좋은 점을 무엇인가요</a:t>
            </a:r>
            <a:r>
              <a:rPr lang="en-US" altLang="ko-KR" sz="800" dirty="0"/>
              <a:t>? </a:t>
            </a:r>
            <a:r>
              <a:rPr lang="ko-KR" altLang="en-US" sz="800" dirty="0"/>
              <a:t>멀리 떨어져 있는 사람들과 쉽게 이야기 나눌 수 있다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5)  </a:t>
            </a:r>
            <a:r>
              <a:rPr lang="ko-KR" altLang="en-US" sz="800" dirty="0"/>
              <a:t>답을 생각하면서 다시 듣는다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6)  </a:t>
            </a:r>
            <a:r>
              <a:rPr lang="ko-KR" altLang="en-US" sz="800" dirty="0"/>
              <a:t>한 </a:t>
            </a:r>
            <a:r>
              <a:rPr lang="ko-KR" altLang="en-US" sz="800" dirty="0" err="1"/>
              <a:t>문장씩</a:t>
            </a:r>
            <a:r>
              <a:rPr lang="ko-KR" altLang="en-US" sz="800" dirty="0"/>
              <a:t> 듣고 따라 하게 한다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7)  </a:t>
            </a:r>
            <a:r>
              <a:rPr lang="ko-KR" altLang="en-US" sz="800" dirty="0"/>
              <a:t>과제</a:t>
            </a:r>
            <a:r>
              <a:rPr lang="en-US" altLang="ko-KR" sz="800" dirty="0"/>
              <a:t>: </a:t>
            </a:r>
            <a:r>
              <a:rPr lang="ko-KR" altLang="en-US" sz="800" dirty="0"/>
              <a:t>혼자 혹은 가족과 역할을 나누어 감정을 실어 대화를 읽고 녹음</a:t>
            </a:r>
            <a:r>
              <a:rPr lang="en-US" altLang="ko-KR" sz="800" dirty="0"/>
              <a:t>/</a:t>
            </a:r>
            <a:r>
              <a:rPr lang="ko-KR" altLang="en-US" sz="800" dirty="0"/>
              <a:t>녹화해서 교사에게 보낸다</a:t>
            </a:r>
            <a:r>
              <a:rPr lang="en-US" altLang="ko-KR" sz="800" dirty="0"/>
              <a:t>.(</a:t>
            </a:r>
            <a:r>
              <a:rPr lang="ko-KR" altLang="en-US" sz="800" dirty="0"/>
              <a:t>카톡</a:t>
            </a:r>
            <a:r>
              <a:rPr lang="en-US" altLang="ko-KR" sz="800" dirty="0"/>
              <a:t>, </a:t>
            </a:r>
            <a:r>
              <a:rPr lang="ko-KR" altLang="en-US" sz="800" dirty="0"/>
              <a:t>이메일</a:t>
            </a:r>
            <a:r>
              <a:rPr lang="en-US" altLang="ko-KR" sz="8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53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</a:t>
            </a:r>
            <a:r>
              <a:rPr lang="ko-KR" altLang="en-US" dirty="0"/>
              <a:t>는 동시에</a:t>
            </a:r>
            <a:r>
              <a:rPr lang="en-US" altLang="ko-KR" dirty="0"/>
              <a:t>’</a:t>
            </a:r>
            <a:r>
              <a:rPr lang="ko-KR" altLang="en-US" dirty="0"/>
              <a:t>는 동사에 붙어 앞의 행위를 하면서 같은 시간에 다른 행위도 함께 함을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thehealthsite.com/news/important-meal-eat-why-skipping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30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1.emf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btt4mEBbWY?feature=oembed" TargetMode="External"/><Relationship Id="rId5" Type="http://schemas.openxmlformats.org/officeDocument/2006/relationships/image" Target="../media/image37.jpe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3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Relationship Id="rId9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hehealthsite.com/news/important-meal-eat-why-skipping-breakfast-isnt-a-good-idea-foods-food-breaking-the-fast-ai0718-588329" TargetMode="External"/><Relationship Id="rId3" Type="http://schemas.openxmlformats.org/officeDocument/2006/relationships/hyperlink" Target="https://www.youtube.com/watch?v=mbtt4mEBbWY" TargetMode="External"/><Relationship Id="rId7" Type="http://schemas.openxmlformats.org/officeDocument/2006/relationships/hyperlink" Target="https://www.thehealthsite.com/news/important-meal-eat-why-skipping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wutoCNLT8_M" TargetMode="External"/><Relationship Id="rId11" Type="http://schemas.openxmlformats.org/officeDocument/2006/relationships/hyperlink" Target="https://koensworldblog.wordpress.com/2015/11/07/my-all-korean-naver-blog-challenge/" TargetMode="External"/><Relationship Id="rId5" Type="http://schemas.openxmlformats.org/officeDocument/2006/relationships/hyperlink" Target="https://friendlystock.com/product/confused-panda/" TargetMode="External"/><Relationship Id="rId10" Type="http://schemas.openxmlformats.org/officeDocument/2006/relationships/hyperlink" Target="https://macrovector.com/vector-images/chatting" TargetMode="External"/><Relationship Id="rId4" Type="http://schemas.openxmlformats.org/officeDocument/2006/relationships/hyperlink" Target="https://blog.inspiremekorea.com/lifestyle/korean-fairytales-and-folktales/" TargetMode="External"/><Relationship Id="rId9" Type="http://schemas.openxmlformats.org/officeDocument/2006/relationships/hyperlink" Target="https://www.istockphoto.com/vector/mobile-phone-sns-woman-gm857717222-14154452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ASamifRKl_s?feature=oembed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6264837/&#51116;&#50808;&#46041;&#54252;&#47484;-&#50948;&#54620;-&#54620;&#44397;&#50612;-5-1-unit-9-flash-cards/?new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hyperlink" Target="https://quizlet.com/505153873/&#51116;&#50808;&#46041;&#54252;&#47484;-&#50948;&#54620;-&#54620;&#44397;&#50612;-5-1-12&#44284;-flash-card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818361/5-1_unit-14-&#44284;&#54617;&#51201;&#51064;-&#50864;&#47532;-&#54620;&#44544;-flash-cards/?new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4" Type="http://schemas.openxmlformats.org/officeDocument/2006/relationships/hyperlink" Target="https://quizlet.com/505576118/&#51116;&#50808;&#46041;&#54252;&#47484;-&#50948;&#54620;-&#54620;&#44397;&#50612;-5-1-unit13-flash-cards/?ne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576118/&#51116;&#50808;&#46041;&#54252;&#47484;-&#50948;&#54620;-&#54620;&#44397;&#50612;-5-1-unit13-flash-cards/?new" TargetMode="External"/><Relationship Id="rId2" Type="http://schemas.openxmlformats.org/officeDocument/2006/relationships/hyperlink" Target="https://quizlet.com/505818361/5-1_unit-14-&#44284;&#54617;&#51201;&#51064;-&#50864;&#47532;-&#54620;&#44544;-flash-cards/?new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hyperlink" Target="https://quizlet.com/505153873/&#51116;&#50808;&#46041;&#54252;&#47484;-&#50948;&#54620;-&#54620;&#44397;&#50612;-5-1-12&#44284;-flash-cards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549" y="3455684"/>
            <a:ext cx="28074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게임을 하다</a:t>
            </a:r>
            <a:endParaRPr lang="ko-KR" altLang="en-US" sz="3200" dirty="0"/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409499"/>
            <a:ext cx="49668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게임을 하는 동시에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8560" y="2689502"/>
            <a:ext cx="22443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가르치다</a:t>
            </a:r>
            <a:endParaRPr lang="ko-KR" altLang="en-US" sz="3200" dirty="0"/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2622099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가르치는 동시에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1" y="4221866"/>
            <a:ext cx="280749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살을 빼다</a:t>
            </a:r>
            <a:endParaRPr lang="ko-KR" altLang="en-US" sz="3200" dirty="0"/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4196899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살을 빼는 동시에</a:t>
            </a: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7560" y="4984299"/>
            <a:ext cx="16733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가꾸다</a:t>
            </a:r>
            <a:endParaRPr lang="ko-KR" altLang="en-US" sz="3200" dirty="0"/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984299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가꾸는 동시에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동시에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+</a:t>
            </a:r>
            <a:r>
              <a:rPr lang="en-US" altLang="ko-KR" sz="3000" dirty="0">
                <a:solidFill>
                  <a:srgbClr val="FF0000"/>
                </a:solidFill>
              </a:rPr>
              <a:t> -</a:t>
            </a:r>
            <a:r>
              <a:rPr lang="ko-KR" altLang="en-US" sz="3000" dirty="0">
                <a:solidFill>
                  <a:srgbClr val="FF0000"/>
                </a:solidFill>
              </a:rPr>
              <a:t>는 동시에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105400" y="287311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105400" y="363511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105400" y="447331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105400" y="523531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32672" y="2785347"/>
            <a:ext cx="317500" cy="26589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2670572" y="67110"/>
            <a:ext cx="6850856" cy="949004"/>
            <a:chOff x="3033040" y="67110"/>
            <a:chExt cx="5040917" cy="94900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동시에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동시에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P.90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500316" y="86290"/>
            <a:ext cx="6631660" cy="929824"/>
            <a:chOff x="2500316" y="86290"/>
            <a:chExt cx="6631660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60025" y="86290"/>
              <a:ext cx="60719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동시에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0316" y="13183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805" y="2463799"/>
            <a:ext cx="4636192" cy="3719143"/>
          </a:xfrm>
          <a:prstGeom prst="rect">
            <a:avLst/>
          </a:prstGeom>
        </p:spPr>
      </p:pic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411939" cy="8677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한글학교는 어떤 곳이야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19352" y="1955979"/>
            <a:ext cx="4006850" cy="2025216"/>
          </a:xfrm>
          <a:prstGeom prst="wedgeRoundRectCallout">
            <a:avLst>
              <a:gd name="adj1" fmla="val -55842"/>
              <a:gd name="adj2" fmla="val 3964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한글학교는 한국어를 </a:t>
            </a:r>
            <a:r>
              <a:rPr lang="ko-KR" altLang="en-US" sz="2400" dirty="0">
                <a:solidFill>
                  <a:srgbClr val="FF0000"/>
                </a:solidFill>
              </a:rPr>
              <a:t>가르치는 동시에 </a:t>
            </a:r>
            <a:r>
              <a:rPr lang="ko-KR" altLang="en-US" sz="2400" dirty="0">
                <a:solidFill>
                  <a:schemeClr val="tx1"/>
                </a:solidFill>
              </a:rPr>
              <a:t>한국의 역사와 문화도 가르치는 곳이야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41439" y="1220808"/>
            <a:ext cx="890912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동시에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P.90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544766" y="86290"/>
            <a:ext cx="6542760" cy="929824"/>
            <a:chOff x="2544766" y="86290"/>
            <a:chExt cx="6542760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104475" y="86290"/>
              <a:ext cx="59830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동시에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4766" y="105622"/>
              <a:ext cx="559709" cy="64633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7867" y="2659544"/>
            <a:ext cx="3987935" cy="32943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506978" y="2005100"/>
            <a:ext cx="3000889" cy="1079870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하루 종일 게임기만 가지고 놀면 어떡해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73957" y="2029571"/>
            <a:ext cx="3552893" cy="1844233"/>
          </a:xfrm>
          <a:prstGeom prst="wedgeRoundRectCallout">
            <a:avLst>
              <a:gd name="adj1" fmla="val -65242"/>
              <a:gd name="adj2" fmla="val 2995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엄마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이 게임기는 </a:t>
            </a:r>
            <a:r>
              <a:rPr lang="ko-KR" altLang="en-US" sz="2400" dirty="0">
                <a:solidFill>
                  <a:srgbClr val="FF0000"/>
                </a:solidFill>
              </a:rPr>
              <a:t>게임을 하는 동시에 </a:t>
            </a:r>
            <a:r>
              <a:rPr lang="ko-KR" altLang="en-US" sz="2400" dirty="0">
                <a:solidFill>
                  <a:schemeClr val="tx1"/>
                </a:solidFill>
              </a:rPr>
              <a:t>한국어 단어도 공부할 수 있게 만들었어요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62032" y="1191682"/>
            <a:ext cx="8867936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동시에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P.90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646366" y="86290"/>
            <a:ext cx="6339560" cy="929824"/>
            <a:chOff x="2646366" y="86290"/>
            <a:chExt cx="6339560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206075" y="86290"/>
              <a:ext cx="57798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동시에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6366" y="86290"/>
              <a:ext cx="559709" cy="64633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3B9-CF50-406B-93B7-65D63DEE1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764" y="2193143"/>
            <a:ext cx="4274455" cy="35418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51582" y="1943920"/>
            <a:ext cx="3710856" cy="1805165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네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선생님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조깅은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살을</a:t>
            </a:r>
            <a:r>
              <a:rPr lang="ko-KR" altLang="en-US" sz="2400" dirty="0">
                <a:solidFill>
                  <a:srgbClr val="FF0000"/>
                </a:solidFill>
              </a:rPr>
              <a:t> 빼는 동시에 </a:t>
            </a:r>
            <a:r>
              <a:rPr lang="ko-KR" altLang="en-US" sz="2400" dirty="0">
                <a:solidFill>
                  <a:schemeClr val="tx1"/>
                </a:solidFill>
              </a:rPr>
              <a:t>뼈를 튼튼하게 해 주는 효과가 있어요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00440" y="1963422"/>
            <a:ext cx="3258247" cy="1391325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태오는 날마다 조깅을 하는구나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96855" y="1242587"/>
            <a:ext cx="879829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동시에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P.90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697985" y="86290"/>
            <a:ext cx="6236321" cy="929824"/>
            <a:chOff x="2697985" y="86290"/>
            <a:chExt cx="6236321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257694" y="86290"/>
              <a:ext cx="567661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동시에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97985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55AE8B-3BFA-4B6F-80B4-1A5D9292B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3969" y="2818220"/>
            <a:ext cx="4142363" cy="3322994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568294" y="1881021"/>
            <a:ext cx="4362450" cy="2093354"/>
          </a:xfrm>
          <a:prstGeom prst="wedgeRoundRectCallout">
            <a:avLst>
              <a:gd name="adj1" fmla="val -52216"/>
              <a:gd name="adj2" fmla="val 60856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맞아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이곳에 공원을 만들면 도시를 아름답게 </a:t>
            </a:r>
            <a:r>
              <a:rPr lang="ko-KR" altLang="en-US" sz="2400" dirty="0">
                <a:solidFill>
                  <a:srgbClr val="FF0000"/>
                </a:solidFill>
              </a:rPr>
              <a:t>가꾸는 동시에</a:t>
            </a:r>
            <a:r>
              <a:rPr lang="ko-KR" altLang="en-US" sz="2400" dirty="0">
                <a:solidFill>
                  <a:schemeClr val="tx1"/>
                </a:solidFill>
              </a:rPr>
              <a:t> 시민들이 쉴 수 있는 공간을 만들 수 있어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80133" y="2139407"/>
            <a:ext cx="3091503" cy="10074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 넓은 땅에 공원이 생기면 참 좋겠지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443752" y="86290"/>
            <a:ext cx="6574510" cy="929824"/>
            <a:chOff x="2581211" y="86290"/>
            <a:chExt cx="5040916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140919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동시에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1211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381327" y="3766877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옛날이야기는 보통 </a:t>
            </a:r>
            <a:r>
              <a:rPr lang="en-US" altLang="ko-KR" sz="2500" dirty="0"/>
              <a:t>(</a:t>
            </a:r>
            <a:r>
              <a:rPr lang="ko-KR" altLang="en-US" sz="2500" dirty="0"/>
              <a:t>재미를 주다</a:t>
            </a:r>
            <a:r>
              <a:rPr lang="en-US" altLang="ko-KR" sz="2500" dirty="0"/>
              <a:t>) </a:t>
            </a:r>
            <a:r>
              <a:rPr lang="ko-KR" altLang="en-US" sz="2500" dirty="0"/>
              <a:t>교훈도 준다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261" y="4199786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4902246" y="4227383"/>
            <a:ext cx="35544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재미를 주는 동시에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381327" y="5279704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옛날 이야기는 보통 </a:t>
            </a:r>
            <a:r>
              <a:rPr lang="ko-KR" altLang="en-US" sz="2500" b="1" dirty="0">
                <a:solidFill>
                  <a:srgbClr val="FF0000"/>
                </a:solidFill>
              </a:rPr>
              <a:t>재미를 주는 동시에 </a:t>
            </a:r>
            <a:r>
              <a:rPr lang="ko-KR" altLang="en-US" sz="2500" dirty="0"/>
              <a:t>교훈도 준다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8232995" y="3340692"/>
            <a:ext cx="36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https://blog.inspiremekorea.com/lifestyle/korean-fairytales-and-folktales/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490AA8-E9B9-40C0-8FA5-DCC4448FF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7875" y="1281074"/>
            <a:ext cx="4276251" cy="227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394215" y="73979"/>
            <a:ext cx="6707859" cy="942135"/>
            <a:chOff x="2519098" y="73979"/>
            <a:chExt cx="5396544" cy="942135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078807" y="86290"/>
              <a:ext cx="483683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동시에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19098" y="73979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795132" y="3958325"/>
            <a:ext cx="106017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레오나르도 다빈치는 </a:t>
            </a:r>
            <a:r>
              <a:rPr lang="en-US" altLang="ko-KR" sz="2500" dirty="0"/>
              <a:t>(</a:t>
            </a:r>
            <a:r>
              <a:rPr lang="ko-KR" altLang="en-US" sz="2500" dirty="0"/>
              <a:t>예술가이다</a:t>
            </a:r>
            <a:r>
              <a:rPr lang="en-US" altLang="ko-KR" sz="2500" dirty="0"/>
              <a:t>) </a:t>
            </a:r>
            <a:r>
              <a:rPr lang="ko-KR" altLang="en-US" sz="2500" dirty="0"/>
              <a:t>과학자였다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046" y="4476613"/>
            <a:ext cx="481273" cy="5308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5812126" y="4499751"/>
            <a:ext cx="32090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예술가인 동시에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66700" y="5279704"/>
            <a:ext cx="11658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레오나르도 다빈치는 </a:t>
            </a:r>
            <a:r>
              <a:rPr lang="ko-KR" altLang="en-US" sz="2500" b="1" dirty="0">
                <a:solidFill>
                  <a:srgbClr val="FF0000"/>
                </a:solidFill>
              </a:rPr>
              <a:t>예술가인 동시에 </a:t>
            </a:r>
            <a:r>
              <a:rPr lang="ko-KR" altLang="en-US" sz="2500" dirty="0"/>
              <a:t>과학자였다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8357410" y="3341178"/>
            <a:ext cx="49997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https://m.pub.chosun.com/client/news/viw.asp?cate=C05&amp;nNewsNumb=20190531182&amp;nIdx=31183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F9C93C-F65B-4B44-88AB-7477F6286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9774" y="1143211"/>
            <a:ext cx="4192453" cy="258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411415" y="53284"/>
            <a:ext cx="6809461" cy="962830"/>
            <a:chOff x="2411415" y="53284"/>
            <a:chExt cx="6809461" cy="962830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71124" y="86290"/>
              <a:ext cx="62497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동시에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1415" y="53284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95902" y="3908931"/>
            <a:ext cx="116001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나는 이번 연극에서 </a:t>
            </a:r>
            <a:r>
              <a:rPr lang="en-US" altLang="ko-KR" sz="2500" dirty="0"/>
              <a:t>(</a:t>
            </a:r>
            <a:r>
              <a:rPr lang="ko-KR" altLang="en-US" sz="2500" dirty="0"/>
              <a:t>어머니의 역할을 하다</a:t>
            </a:r>
            <a:r>
              <a:rPr lang="en-US" altLang="ko-KR" sz="2500" dirty="0"/>
              <a:t>) </a:t>
            </a:r>
            <a:r>
              <a:rPr lang="ko-KR" altLang="en-US" sz="2500" dirty="0"/>
              <a:t>요술 할머니의 역할도 해야 한다</a:t>
            </a:r>
            <a:r>
              <a:rPr lang="en-US" altLang="ko-KR" sz="2500" dirty="0"/>
              <a:t>.</a:t>
            </a:r>
            <a:r>
              <a:rPr lang="ko-KR" altLang="en-US" sz="2500" dirty="0"/>
              <a:t>  </a:t>
            </a:r>
            <a:endParaRPr lang="en-US" altLang="ko-KR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124" y="4498608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3528716" y="4521746"/>
            <a:ext cx="43441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어머니의 역할을 하는 동시에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95318" y="5242992"/>
            <a:ext cx="118013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나는 이번 연극에서 </a:t>
            </a:r>
            <a:r>
              <a:rPr lang="ko-KR" altLang="en-US" sz="2500" b="1" dirty="0">
                <a:solidFill>
                  <a:srgbClr val="FF0000"/>
                </a:solidFill>
              </a:rPr>
              <a:t>어머니의 역할을 하는 동시에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요술 할머니의 역할도 해야 한다</a:t>
            </a:r>
            <a:r>
              <a:rPr lang="en-US" altLang="ko-KR" sz="2500" dirty="0"/>
              <a:t>.</a:t>
            </a:r>
            <a:r>
              <a:rPr lang="ko-KR" altLang="en-US" sz="2500" dirty="0"/>
              <a:t>  </a:t>
            </a:r>
            <a:endParaRPr lang="en-US" altLang="ko-KR" sz="25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4FE63B-D16F-4FB7-9303-3DB7DC698A6D}"/>
              </a:ext>
            </a:extLst>
          </p:cNvPr>
          <p:cNvSpPr/>
          <p:nvPr/>
        </p:nvSpPr>
        <p:spPr>
          <a:xfrm>
            <a:off x="6436030" y="3479498"/>
            <a:ext cx="43143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https://www.shutterstock.com/search/witch+cartoon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E8622C-DECF-45E8-93EC-ACE60222DD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007" y="1102950"/>
            <a:ext cx="1645649" cy="25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기 일쑤이다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23782" y="3024945"/>
            <a:ext cx="10919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>
                <a:latin typeface="+mn-ea"/>
              </a:rPr>
              <a:t>1. </a:t>
            </a:r>
            <a:r>
              <a:rPr lang="ko-KR" altLang="en-US" sz="2400" dirty="0">
                <a:latin typeface="+mn-ea"/>
              </a:rPr>
              <a:t>동생이 </a:t>
            </a:r>
            <a:r>
              <a:rPr lang="ko-KR" altLang="en-US" sz="2400" dirty="0"/>
              <a:t>아직 젓가락질이 서툴러서 밥 먹을 때마다 밥을 </a:t>
            </a:r>
            <a:r>
              <a:rPr lang="ko-KR" altLang="en-US" sz="2400" b="1" u="sng" dirty="0">
                <a:solidFill>
                  <a:srgbClr val="FF0000"/>
                </a:solidFill>
              </a:rPr>
              <a:t>흘리기 일쑤예요</a:t>
            </a:r>
            <a:r>
              <a:rPr lang="en-US" altLang="ko-KR" sz="2400" b="1" u="sng" dirty="0">
                <a:solidFill>
                  <a:srgbClr val="FF0000"/>
                </a:solidFill>
              </a:rPr>
              <a:t>. 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23782" y="3796912"/>
            <a:ext cx="1042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 </a:t>
            </a:r>
            <a:r>
              <a:rPr lang="en-US" altLang="ko-KR" sz="2400" dirty="0">
                <a:latin typeface="+mn-ea"/>
              </a:rPr>
              <a:t>2. </a:t>
            </a:r>
            <a:r>
              <a:rPr lang="ko-KR" altLang="en-US" sz="2400" dirty="0">
                <a:latin typeface="+mn-ea"/>
              </a:rPr>
              <a:t>수빈이는 </a:t>
            </a:r>
            <a:r>
              <a:rPr lang="ko-KR" altLang="en-US" sz="2400" dirty="0"/>
              <a:t>요즘 틈만 나면 방에 들어가서 게임을 </a:t>
            </a:r>
            <a:r>
              <a:rPr lang="ko-KR" altLang="en-US" sz="2400" b="1" u="sng" dirty="0">
                <a:solidFill>
                  <a:srgbClr val="FF0000"/>
                </a:solidFill>
              </a:rPr>
              <a:t>하기 일쑤예요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323782" y="4445769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</a:t>
            </a:r>
            <a:r>
              <a:rPr lang="en-US" altLang="ko-KR" sz="2400" dirty="0">
                <a:latin typeface="+mn-ea"/>
              </a:rPr>
              <a:t>3. A</a:t>
            </a:r>
            <a:r>
              <a:rPr lang="ko-KR" altLang="en-US" sz="2400" dirty="0">
                <a:latin typeface="+mn-ea"/>
              </a:rPr>
              <a:t>  </a:t>
            </a:r>
            <a:r>
              <a:rPr lang="ko-KR" altLang="en-US" sz="2400" dirty="0" err="1"/>
              <a:t>조쉬는</a:t>
            </a:r>
            <a:r>
              <a:rPr lang="ko-KR" altLang="en-US" sz="2400" dirty="0"/>
              <a:t> 학교에 일찍 와요</a:t>
            </a:r>
            <a:r>
              <a:rPr lang="en-US" altLang="ko-KR" sz="2400" dirty="0"/>
              <a:t>?</a:t>
            </a:r>
            <a:r>
              <a:rPr lang="en-US" sz="2400" dirty="0"/>
              <a:t> 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+mn-ea"/>
              </a:rPr>
              <a:t>     B </a:t>
            </a:r>
            <a:r>
              <a:rPr lang="ko-KR" altLang="en-US" sz="2400" dirty="0">
                <a:latin typeface="+mn-ea"/>
              </a:rPr>
              <a:t> </a:t>
            </a:r>
            <a:r>
              <a:rPr lang="ko-KR" altLang="en-US" sz="2400" dirty="0"/>
              <a:t>집이 먼 데다가 아침에 늦잠을 자서 </a:t>
            </a:r>
            <a:r>
              <a:rPr lang="ko-KR" altLang="en-US" sz="2400" b="1" u="sng" dirty="0">
                <a:solidFill>
                  <a:srgbClr val="FF0000"/>
                </a:solidFill>
              </a:rPr>
              <a:t>지각하기 일쑤예요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en-US" sz="2800" dirty="0"/>
              <a:t>) This is used when some events happen repeatedly. Often, the same things seem to happen naturally and unintentionally.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16DDFE-6F0E-4DB6-B075-A60C9462EC5F}"/>
              </a:ext>
            </a:extLst>
          </p:cNvPr>
          <p:cNvGrpSpPr/>
          <p:nvPr/>
        </p:nvGrpSpPr>
        <p:grpSpPr>
          <a:xfrm>
            <a:off x="2846845" y="67110"/>
            <a:ext cx="6498310" cy="949004"/>
            <a:chOff x="3033040" y="67110"/>
            <a:chExt cx="5417053" cy="949004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7437F555-5FDE-454D-BC5E-E2D59A4372CA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485734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 일쑤이다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62CC2A-734F-4F10-8744-77AD2286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66969"/>
            <a:ext cx="40330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선생님한테 혼나다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404393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선생님한테 혼나기 일쑤이다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0864" y="2621635"/>
            <a:ext cx="24486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밤을 새우다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2616993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밤을 새우기 일쑤이다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0128" y="4155951"/>
            <a:ext cx="2297716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싸우다</a:t>
            </a:r>
            <a:endParaRPr lang="ko-KR" altLang="en-US" sz="3200" dirty="0"/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4191793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싸우기 일쑤이다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608" y="4932924"/>
            <a:ext cx="35753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밤 </a:t>
            </a:r>
            <a:r>
              <a:rPr lang="en-US" altLang="ko-KR" sz="3200" dirty="0"/>
              <a:t>12</a:t>
            </a:r>
            <a:r>
              <a:rPr lang="ko-KR" altLang="en-US" sz="3200" dirty="0"/>
              <a:t>시를 넘기다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979193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밤 </a:t>
            </a:r>
            <a:r>
              <a:rPr lang="en-US" altLang="ko-KR" sz="3200" dirty="0"/>
              <a:t>12</a:t>
            </a:r>
            <a:r>
              <a:rPr lang="ko-KR" altLang="en-US" sz="3200" dirty="0"/>
              <a:t>시를 넘기기 일쑤이다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 일쑤이다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 +</a:t>
            </a:r>
            <a:r>
              <a:rPr lang="en-US" altLang="ko-KR" sz="3000" dirty="0">
                <a:solidFill>
                  <a:srgbClr val="FF0000"/>
                </a:solidFill>
              </a:rPr>
              <a:t> -</a:t>
            </a:r>
            <a:r>
              <a:rPr lang="ko-KR" altLang="en-US" sz="3000" dirty="0">
                <a:solidFill>
                  <a:srgbClr val="FF0000"/>
                </a:solidFill>
              </a:rPr>
              <a:t>기 일쑤이다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105400" y="286918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105400" y="363118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105400" y="446938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105400" y="523138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60849" y="2778660"/>
            <a:ext cx="317500" cy="26589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2595565" y="86290"/>
            <a:ext cx="6441161" cy="929824"/>
            <a:chOff x="2595565" y="86290"/>
            <a:chExt cx="6441161" cy="92982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155274" y="86290"/>
              <a:ext cx="58814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 일쑤이다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5565" y="125936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09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FF970301-BAC2-4003-AABD-6612A3280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1850" y="0"/>
            <a:ext cx="10668000" cy="615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777971" y="1429763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 일쑤이다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P.91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465390" y="74799"/>
            <a:ext cx="6701511" cy="941315"/>
            <a:chOff x="2465390" y="74799"/>
            <a:chExt cx="6701511" cy="941315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25100" y="86290"/>
              <a:ext cx="614180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 일쑤이다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65390" y="74799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623357" y="3144644"/>
            <a:ext cx="4123944" cy="2853634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04047" y="2366632"/>
            <a:ext cx="3818706" cy="1657398"/>
          </a:xfrm>
          <a:prstGeom prst="wedgeRoundRectCallout">
            <a:avLst>
              <a:gd name="adj1" fmla="val -57505"/>
              <a:gd name="adj2" fmla="val 7705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언니는 요즘 할 일이 </a:t>
            </a:r>
            <a:r>
              <a:rPr lang="ko-KR" altLang="en-US" sz="2800" dirty="0" err="1">
                <a:solidFill>
                  <a:schemeClr val="tx1"/>
                </a:solidFill>
              </a:rPr>
              <a:t>많은지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ko-KR" altLang="en-US" sz="2800" b="1" dirty="0">
                <a:solidFill>
                  <a:srgbClr val="FF0000"/>
                </a:solidFill>
              </a:rPr>
              <a:t>밤을 새우기 일쑤야</a:t>
            </a:r>
            <a:r>
              <a:rPr lang="en-US" altLang="ko-KR" sz="2800" b="1" dirty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2908255" cy="1083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언니는 요즘 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어떻게 지내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6593558" cy="949004"/>
            <a:chOff x="3033040" y="67110"/>
            <a:chExt cx="5743992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5184284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 일쑤이다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66E983-EBB7-45DE-A476-2478BBE88739}"/>
              </a:ext>
            </a:extLst>
          </p:cNvPr>
          <p:cNvSpPr txBox="1"/>
          <p:nvPr/>
        </p:nvSpPr>
        <p:spPr>
          <a:xfrm>
            <a:off x="2395734" y="1429763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 일쑤이다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P.91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BF15DF1-2041-4905-B0B9-4B35AC533BD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781853" y="3081527"/>
            <a:ext cx="3762820" cy="3009083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17536" y="2113362"/>
            <a:ext cx="4239597" cy="1638249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재인이는 책을 너무 좋아해서 큰 </a:t>
            </a:r>
            <a:r>
              <a:rPr lang="ko-KR" altLang="en-US" sz="2400" dirty="0" err="1">
                <a:solidFill>
                  <a:schemeClr val="tx1"/>
                </a:solidFill>
              </a:rPr>
              <a:t>일이에요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책을 읽다 보면 </a:t>
            </a:r>
            <a:r>
              <a:rPr lang="ko-KR" altLang="en-US" sz="2400" b="1" dirty="0">
                <a:solidFill>
                  <a:srgbClr val="FF0000"/>
                </a:solidFill>
              </a:rPr>
              <a:t>밤 </a:t>
            </a:r>
            <a:r>
              <a:rPr lang="en-US" altLang="ko-KR" sz="2400" b="1" dirty="0">
                <a:solidFill>
                  <a:srgbClr val="FF0000"/>
                </a:solidFill>
              </a:rPr>
              <a:t>12</a:t>
            </a:r>
            <a:r>
              <a:rPr lang="ko-KR" altLang="en-US" sz="2400" b="1" dirty="0">
                <a:solidFill>
                  <a:srgbClr val="FF0000"/>
                </a:solidFill>
              </a:rPr>
              <a:t>시를 넘기기 일쑤예요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234867" y="2113248"/>
            <a:ext cx="3633045" cy="1708944"/>
          </a:xfrm>
          <a:prstGeom prst="wedgeRoundRectCallout">
            <a:avLst>
              <a:gd name="adj1" fmla="val 49475"/>
              <a:gd name="adj2" fmla="val 6637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재인이가 요즘 얼굴이 안 좋은 것 같네요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어디가 </a:t>
            </a:r>
            <a:r>
              <a:rPr lang="ko-KR" altLang="en-US" sz="2400" dirty="0" err="1">
                <a:solidFill>
                  <a:schemeClr val="tx1"/>
                </a:solidFill>
              </a:rPr>
              <a:t>아픈가요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395646" y="86290"/>
            <a:ext cx="6733262" cy="929824"/>
            <a:chOff x="2498533" y="86290"/>
            <a:chExt cx="5646386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58242" y="86290"/>
              <a:ext cx="50866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 일쑤이다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8533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044921-98B5-45F9-B156-87651059F965}"/>
              </a:ext>
            </a:extLst>
          </p:cNvPr>
          <p:cNvSpPr txBox="1"/>
          <p:nvPr/>
        </p:nvSpPr>
        <p:spPr>
          <a:xfrm>
            <a:off x="1777971" y="1429763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 일쑤이다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P.91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781853" y="2669305"/>
            <a:ext cx="4410723" cy="3328973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229798" y="2235321"/>
            <a:ext cx="3667432" cy="1360660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아니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둘이 성격이 안 맞아서 만나면 </a:t>
            </a:r>
            <a:r>
              <a:rPr lang="ko-KR" altLang="en-US" sz="2400" b="1" dirty="0">
                <a:solidFill>
                  <a:srgbClr val="FF0000"/>
                </a:solidFill>
              </a:rPr>
              <a:t>싸우기 일쑤야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Rounded Rectangular Callout 20">
            <a:extLst>
              <a:ext uri="{FF2B5EF4-FFF2-40B4-BE49-F238E27FC236}">
                <a16:creationId xmlns:a16="http://schemas.microsoft.com/office/drawing/2014/main" id="{5B0667B7-CF90-4F06-B0D1-D714B1955E09}"/>
              </a:ext>
            </a:extLst>
          </p:cNvPr>
          <p:cNvSpPr/>
          <p:nvPr/>
        </p:nvSpPr>
        <p:spPr>
          <a:xfrm>
            <a:off x="508656" y="2137648"/>
            <a:ext cx="2865480" cy="1291352"/>
          </a:xfrm>
          <a:prstGeom prst="wedgeRoundRectCallout">
            <a:avLst>
              <a:gd name="adj1" fmla="val 69638"/>
              <a:gd name="adj2" fmla="val 843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현민이와 은우는 요즘 잘 지내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384470" y="86290"/>
            <a:ext cx="6765010" cy="929824"/>
            <a:chOff x="2481394" y="86290"/>
            <a:chExt cx="5754029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41104" y="86290"/>
              <a:ext cx="5194319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 일쑤이다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1394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A2C848-9563-409B-894D-96A5D66E5DD1}"/>
              </a:ext>
            </a:extLst>
          </p:cNvPr>
          <p:cNvSpPr txBox="1"/>
          <p:nvPr/>
        </p:nvSpPr>
        <p:spPr>
          <a:xfrm>
            <a:off x="1777970" y="1349546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 일쑤이다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P.91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9D44C6-0C78-453B-81FF-332633B1A6A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677965" y="2729419"/>
            <a:ext cx="3830320" cy="3173730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508284" y="2029838"/>
            <a:ext cx="3411341" cy="1399162"/>
          </a:xfrm>
          <a:prstGeom prst="wedgeRoundRectCallout">
            <a:avLst>
              <a:gd name="adj1" fmla="val -45440"/>
              <a:gd name="adj2" fmla="val 8434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삼촌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삼촌은 학교 다닐 때 어떤 학생이었어요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ounded Rectangular Callout 20">
            <a:extLst>
              <a:ext uri="{FF2B5EF4-FFF2-40B4-BE49-F238E27FC236}">
                <a16:creationId xmlns:a16="http://schemas.microsoft.com/office/drawing/2014/main" id="{F88BF0C7-1FDB-41B9-9B01-001759B49E89}"/>
              </a:ext>
            </a:extLst>
          </p:cNvPr>
          <p:cNvSpPr/>
          <p:nvPr/>
        </p:nvSpPr>
        <p:spPr>
          <a:xfrm>
            <a:off x="173736" y="2204322"/>
            <a:ext cx="4361688" cy="1535574"/>
          </a:xfrm>
          <a:prstGeom prst="wedgeRoundRectCallout">
            <a:avLst>
              <a:gd name="adj1" fmla="val 51813"/>
              <a:gd name="adj2" fmla="val 7642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err="1">
                <a:solidFill>
                  <a:schemeClr val="tx1"/>
                </a:solidFill>
              </a:rPr>
              <a:t>개구쟁이였어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수업 시간에 장난을 잘 쳐서 </a:t>
            </a:r>
            <a:r>
              <a:rPr lang="ko-KR" altLang="en-US" sz="2400" b="1" dirty="0">
                <a:solidFill>
                  <a:srgbClr val="FF0000"/>
                </a:solidFill>
              </a:rPr>
              <a:t>선생님한테 혼나기 </a:t>
            </a:r>
            <a:r>
              <a:rPr lang="ko-KR" altLang="en-US" sz="2400" b="1" dirty="0" err="1">
                <a:solidFill>
                  <a:srgbClr val="FF0000"/>
                </a:solidFill>
              </a:rPr>
              <a:t>일쑤였어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317750" y="86290"/>
            <a:ext cx="6889708" cy="929824"/>
            <a:chOff x="2445833" y="86290"/>
            <a:chExt cx="5656003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93226" y="86290"/>
              <a:ext cx="5108610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 일쑤이다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45833" y="86290"/>
              <a:ext cx="559709" cy="64633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440507" y="5019483"/>
            <a:ext cx="41680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놀라 잠을 깨기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744484" y="4192319"/>
            <a:ext cx="67030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밤마다 무서운 꿈을 꿔서 </a:t>
            </a:r>
            <a:r>
              <a:rPr lang="en-US" altLang="ko-KR" sz="2500" dirty="0"/>
              <a:t>________________.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4608576" y="5019483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춤을 추기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8129257" y="5019483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많이 먹기 일쑤예요</a:t>
            </a:r>
            <a:r>
              <a:rPr lang="en-US" altLang="ko-KR" sz="2500" dirty="0"/>
              <a:t>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346587" y="5045001"/>
            <a:ext cx="501445" cy="382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3800D4-2693-4212-B118-5868FA27E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410" y="1436272"/>
            <a:ext cx="4099179" cy="244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8129257" y="3379196"/>
            <a:ext cx="32505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https://www.youtube.com/watch?v=wutoCNLT8_M</a:t>
            </a:r>
          </a:p>
        </p:txBody>
      </p:sp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570621" y="67110"/>
            <a:ext cx="7050759" cy="949004"/>
            <a:chOff x="3033040" y="67110"/>
            <a:chExt cx="7050759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64910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 일쑤이다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04419" y="4284632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06271" y="4628733"/>
            <a:ext cx="50791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발이 걸려 넘어지기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703671" y="3932601"/>
            <a:ext cx="67846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우리 집 앞길에 벽돌이 잘못 놓여서 </a:t>
            </a:r>
            <a:r>
              <a:rPr lang="en-US" altLang="ko-KR" sz="2500" dirty="0"/>
              <a:t>__________.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6654038" y="4628733"/>
            <a:ext cx="413588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감기 걸리기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06271" y="5324865"/>
            <a:ext cx="53218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다투기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1748633" y="467246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265C9-4543-4051-A36E-0653DBD76D4C}"/>
              </a:ext>
            </a:extLst>
          </p:cNvPr>
          <p:cNvSpPr txBox="1"/>
          <p:nvPr/>
        </p:nvSpPr>
        <p:spPr>
          <a:xfrm>
            <a:off x="7453852" y="3278587"/>
            <a:ext cx="4651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https://m.blog.naver.com/PostView.nhn?blogId=gud0415&amp;logNo=220791470471&amp;proxyReferer=https:%2F%2Fwww.google.com%2F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D3EBE5-FD58-4C63-97AE-4CFB7919C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0698" y="1332291"/>
            <a:ext cx="2550605" cy="255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578467" y="86290"/>
            <a:ext cx="7035067" cy="929824"/>
            <a:chOff x="2397238" y="86290"/>
            <a:chExt cx="5040917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56947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 일쑤이다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7238" y="115992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459582" y="4646579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점심 식사를 거르기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921331" y="3911763"/>
            <a:ext cx="6349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우리 엄마는 새벽에 출근하느라 </a:t>
            </a:r>
            <a:r>
              <a:rPr lang="en-US" altLang="ko-KR" sz="2500" dirty="0"/>
              <a:t>___________.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967162" y="4646579"/>
            <a:ext cx="59708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아침 식사를 거르기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459582" y="5281617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아침을 먹기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1355A44-79AB-416B-B8A0-6AD241CEEFA6}"/>
              </a:ext>
            </a:extLst>
          </p:cNvPr>
          <p:cNvSpPr/>
          <p:nvPr/>
        </p:nvSpPr>
        <p:spPr>
          <a:xfrm>
            <a:off x="5887514" y="464444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973737-0831-4937-BCA1-3EB634129E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5410" y="1061834"/>
            <a:ext cx="3990975" cy="27432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2014DA9-5730-4845-B9B0-66FD69218075}"/>
              </a:ext>
            </a:extLst>
          </p:cNvPr>
          <p:cNvSpPr/>
          <p:nvPr/>
        </p:nvSpPr>
        <p:spPr>
          <a:xfrm>
            <a:off x="8176385" y="3310128"/>
            <a:ext cx="39192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6"/>
              </a:rPr>
              <a:t>https://www.thehealthsite.com/news/important-meal-eat-why-skipping</a:t>
            </a:r>
            <a:r>
              <a:rPr lang="en-US" sz="1000" dirty="0"/>
              <a:t>-breakfast-isnt-a-good-idea-foods-food-breaking-the-fast-ai0718-588329/</a:t>
            </a:r>
          </a:p>
        </p:txBody>
      </p:sp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83227"/>
            <a:ext cx="346260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P.92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71520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Unit 9  </a:t>
            </a:r>
            <a:r>
              <a:rPr lang="ko-KR" altLang="en-US" sz="2800" dirty="0" err="1">
                <a:solidFill>
                  <a:schemeClr val="tx1"/>
                </a:solidFill>
              </a:rPr>
              <a:t>에스엔에스</a:t>
            </a:r>
            <a:r>
              <a:rPr lang="ko-KR" altLang="en-US" sz="2800" dirty="0">
                <a:solidFill>
                  <a:schemeClr val="tx1"/>
                </a:solidFill>
              </a:rPr>
              <a:t> 바르게 사용하기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30AE5D-8B74-4158-9748-F21384D9BD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147" y="1746504"/>
            <a:ext cx="4109800" cy="3364991"/>
          </a:xfrm>
          <a:prstGeom prst="rect">
            <a:avLst/>
          </a:prstGeom>
        </p:spPr>
      </p:pic>
      <p:pic>
        <p:nvPicPr>
          <p:cNvPr id="5" name="017_9과듣고말하기">
            <a:hlinkClick r:id="" action="ppaction://media"/>
            <a:extLst>
              <a:ext uri="{FF2B5EF4-FFF2-40B4-BE49-F238E27FC236}">
                <a16:creationId xmlns:a16="http://schemas.microsoft.com/office/drawing/2014/main" id="{BABDBAFB-FF17-4174-AABE-ABFB99CD7B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53645" y="10401"/>
            <a:ext cx="878600" cy="878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B9E141-6101-40A8-890E-B27FE44E18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5244" y="1438216"/>
            <a:ext cx="6724609" cy="430421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5E28E2E-3397-417D-AB34-FE17DEE08778}"/>
              </a:ext>
            </a:extLst>
          </p:cNvPr>
          <p:cNvSpPr/>
          <p:nvPr/>
        </p:nvSpPr>
        <p:spPr>
          <a:xfrm>
            <a:off x="5647534" y="2350008"/>
            <a:ext cx="554866" cy="5669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7851E5A-48BF-4926-8674-1BDB1BE2DEA6}"/>
              </a:ext>
            </a:extLst>
          </p:cNvPr>
          <p:cNvSpPr/>
          <p:nvPr/>
        </p:nvSpPr>
        <p:spPr>
          <a:xfrm>
            <a:off x="5666846" y="5175505"/>
            <a:ext cx="554866" cy="5669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54181"/>
            <a:ext cx="3368715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P.92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Unit 9  </a:t>
            </a:r>
            <a:r>
              <a:rPr lang="ko-KR" altLang="en-US" sz="2800" dirty="0" err="1">
                <a:solidFill>
                  <a:schemeClr val="tx1"/>
                </a:solidFill>
              </a:rPr>
              <a:t>에스엔에스</a:t>
            </a:r>
            <a:r>
              <a:rPr lang="ko-KR" altLang="en-US" sz="2800" dirty="0">
                <a:solidFill>
                  <a:schemeClr val="tx1"/>
                </a:solidFill>
              </a:rPr>
              <a:t> 바르게 사용하기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4F2629-A8CC-4E74-834F-C9629BE8DF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134" y="1033933"/>
            <a:ext cx="5744115" cy="40626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1897D2-A1A3-4BFA-9162-4BB2E99D3F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7065" y="1053420"/>
            <a:ext cx="5543517" cy="4631617"/>
          </a:xfrm>
          <a:prstGeom prst="rect">
            <a:avLst/>
          </a:prstGeom>
        </p:spPr>
      </p:pic>
      <p:pic>
        <p:nvPicPr>
          <p:cNvPr id="17" name="Content Placeholder 7">
            <a:extLst>
              <a:ext uri="{FF2B5EF4-FFF2-40B4-BE49-F238E27FC236}">
                <a16:creationId xmlns:a16="http://schemas.microsoft.com/office/drawing/2014/main" id="{193B2AA4-3A85-48CC-A082-D26B0B1D28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98341" y="5001090"/>
            <a:ext cx="1716083" cy="1164242"/>
          </a:xfrm>
          <a:prstGeom prst="rect">
            <a:avLst/>
          </a:prstGeom>
        </p:spPr>
      </p:pic>
      <p:pic>
        <p:nvPicPr>
          <p:cNvPr id="8" name="017_9과듣고말하기">
            <a:hlinkClick r:id="" action="ppaction://media"/>
            <a:extLst>
              <a:ext uri="{FF2B5EF4-FFF2-40B4-BE49-F238E27FC236}">
                <a16:creationId xmlns:a16="http://schemas.microsoft.com/office/drawing/2014/main" id="{DF332CD2-A677-461A-BBC0-7C39C740AC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15145" y="27090"/>
            <a:ext cx="688064" cy="68806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C15F88F-5C5B-4944-A872-2E137997418E}"/>
              </a:ext>
            </a:extLst>
          </p:cNvPr>
          <p:cNvSpPr/>
          <p:nvPr/>
        </p:nvSpPr>
        <p:spPr>
          <a:xfrm>
            <a:off x="896112" y="2678083"/>
            <a:ext cx="4905974" cy="5771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E6CA312-998D-4F5E-8C40-16D02464CA35}"/>
              </a:ext>
            </a:extLst>
          </p:cNvPr>
          <p:cNvSpPr/>
          <p:nvPr/>
        </p:nvSpPr>
        <p:spPr>
          <a:xfrm>
            <a:off x="1070610" y="3433017"/>
            <a:ext cx="4731476" cy="5771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DC2CC9B-5162-4CFF-A38F-AAB78CE29F1E}"/>
              </a:ext>
            </a:extLst>
          </p:cNvPr>
          <p:cNvSpPr/>
          <p:nvPr/>
        </p:nvSpPr>
        <p:spPr>
          <a:xfrm>
            <a:off x="1069646" y="4289670"/>
            <a:ext cx="4731476" cy="5771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DF06235-B0A4-4BF3-8D59-0AE194E334CE}"/>
              </a:ext>
            </a:extLst>
          </p:cNvPr>
          <p:cNvSpPr/>
          <p:nvPr/>
        </p:nvSpPr>
        <p:spPr>
          <a:xfrm>
            <a:off x="7110782" y="1680992"/>
            <a:ext cx="4443984" cy="5771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4322941-BAD5-43D7-AF24-F2CB73EFA307}"/>
              </a:ext>
            </a:extLst>
          </p:cNvPr>
          <p:cNvSpPr/>
          <p:nvPr/>
        </p:nvSpPr>
        <p:spPr>
          <a:xfrm>
            <a:off x="7110782" y="2441141"/>
            <a:ext cx="4443984" cy="5771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55B74B9-FCCE-4084-99AA-8B0C9F618BA9}"/>
              </a:ext>
            </a:extLst>
          </p:cNvPr>
          <p:cNvSpPr/>
          <p:nvPr/>
        </p:nvSpPr>
        <p:spPr>
          <a:xfrm>
            <a:off x="7206342" y="3516228"/>
            <a:ext cx="4427671" cy="49397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  <p:bldP spid="24" grpId="0" animBg="1"/>
      <p:bldP spid="25" grpId="0" animBg="1"/>
      <p:bldP spid="26" grpId="0" animBg="1"/>
      <p:bldP spid="27" grpId="0" animBg="1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48649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P.94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635000" y="895618"/>
            <a:ext cx="10668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300" dirty="0"/>
              <a:t>다음은 유진이의 </a:t>
            </a:r>
            <a:r>
              <a:rPr lang="ko-KR" altLang="en-US" sz="2300" dirty="0" err="1"/>
              <a:t>에스엔에스에</a:t>
            </a:r>
            <a:r>
              <a:rPr lang="ko-KR" altLang="en-US" sz="2300" dirty="0"/>
              <a:t> 실린 </a:t>
            </a:r>
            <a:r>
              <a:rPr lang="ko-KR" altLang="en-US" sz="2300" dirty="0" err="1"/>
              <a:t>글이에요</a:t>
            </a:r>
            <a:r>
              <a:rPr lang="en-US" altLang="ko-KR" sz="2300" dirty="0"/>
              <a:t>. </a:t>
            </a:r>
            <a:r>
              <a:rPr lang="ko-KR" altLang="en-US" sz="2300" dirty="0"/>
              <a:t>잘 읽고 질문에 답해 보세요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B77F89-5234-4A91-97B8-A2B96A1B0279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928F39C2-E4CF-433C-8FF9-97C06BC967E2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EB2A9A-F2B3-4329-9F09-50C74BB282E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DB3239C-EE42-4DF6-8810-F3AEEBC8E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7008" y="1341894"/>
            <a:ext cx="6146889" cy="48242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F88B6E-0A37-4EDE-9F84-940294548F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362" y="3703320"/>
            <a:ext cx="1897378" cy="20775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203094A-CBA8-4E9F-9149-71D59894A087}"/>
              </a:ext>
            </a:extLst>
          </p:cNvPr>
          <p:cNvSpPr txBox="1"/>
          <p:nvPr/>
        </p:nvSpPr>
        <p:spPr>
          <a:xfrm>
            <a:off x="77452" y="5852160"/>
            <a:ext cx="2912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https://www.istockphoto.com/vector/mobile-phone-sns-woman-gm857717222-141544529</a:t>
            </a:r>
          </a:p>
        </p:txBody>
      </p:sp>
      <p:sp>
        <p:nvSpPr>
          <p:cNvPr id="2" name="Smiley Face 1">
            <a:extLst>
              <a:ext uri="{FF2B5EF4-FFF2-40B4-BE49-F238E27FC236}">
                <a16:creationId xmlns:a16="http://schemas.microsoft.com/office/drawing/2014/main" id="{FF75B664-2515-4E16-AB40-44613D28A7EE}"/>
              </a:ext>
            </a:extLst>
          </p:cNvPr>
          <p:cNvSpPr/>
          <p:nvPr/>
        </p:nvSpPr>
        <p:spPr>
          <a:xfrm rot="21425588" flipH="1">
            <a:off x="8839694" y="1497736"/>
            <a:ext cx="814288" cy="728287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920E9D-3556-4935-BE6C-C0664BCC8E2C}"/>
              </a:ext>
            </a:extLst>
          </p:cNvPr>
          <p:cNvSpPr txBox="1"/>
          <p:nvPr/>
        </p:nvSpPr>
        <p:spPr>
          <a:xfrm>
            <a:off x="8951976" y="2404872"/>
            <a:ext cx="3010662" cy="3735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지난주에 가장 기억에 남는 하루를 골라 그날 있었던 일</a:t>
            </a:r>
            <a:r>
              <a:rPr lang="en-US" altLang="ko-KR" sz="2000" dirty="0"/>
              <a:t>, </a:t>
            </a:r>
            <a:r>
              <a:rPr lang="ko-KR" altLang="en-US" sz="2000" dirty="0"/>
              <a:t>그날의 느낌 등을 한국학교 우리 반 단체방에 써 보세요</a:t>
            </a:r>
            <a:r>
              <a:rPr lang="en-US" altLang="ko-KR" sz="20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사진도요</a:t>
            </a:r>
            <a:r>
              <a:rPr lang="en-US" altLang="ko-KR" sz="2000" dirty="0"/>
              <a:t>!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친구들의 글을 읽고 좋은 댓글을 달아봐요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281940" y="2541437"/>
            <a:ext cx="54780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 err="1">
                <a:solidFill>
                  <a:srgbClr val="000000"/>
                </a:solidFill>
              </a:rPr>
              <a:t>에스엔에스를</a:t>
            </a:r>
            <a:r>
              <a:rPr lang="ko-KR" altLang="en-US" sz="2500" dirty="0">
                <a:solidFill>
                  <a:srgbClr val="000000"/>
                </a:solidFill>
              </a:rPr>
              <a:t> 자주 이용하나요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AABDF-8B43-46CD-B93A-6C1FE0A8E1BB}"/>
              </a:ext>
            </a:extLst>
          </p:cNvPr>
          <p:cNvGrpSpPr/>
          <p:nvPr/>
        </p:nvGrpSpPr>
        <p:grpSpPr>
          <a:xfrm>
            <a:off x="405535" y="36021"/>
            <a:ext cx="5109362" cy="1511340"/>
            <a:chOff x="513755" y="202467"/>
            <a:chExt cx="5748369" cy="151134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0FF1389A-F0B8-1248-A4B7-C35ACE716DB3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C8FB43-8680-4B66-9F3E-7BE512B4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A9161593-2656-447C-B56A-5E162CFFA4D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ED89422-C537-4061-A088-A7612788D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034726" y="1797050"/>
            <a:ext cx="5157274" cy="34988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57EA61-9B29-4BF8-B49B-92B238DC3EE7}"/>
              </a:ext>
            </a:extLst>
          </p:cNvPr>
          <p:cNvSpPr txBox="1"/>
          <p:nvPr/>
        </p:nvSpPr>
        <p:spPr>
          <a:xfrm>
            <a:off x="7034726" y="5372100"/>
            <a:ext cx="49858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https://post.naver.com/viewer/postView.nhn?volumeNo=11209095&amp;memberNo=1891997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280542" y="3781881"/>
            <a:ext cx="756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 err="1">
                <a:solidFill>
                  <a:srgbClr val="000000"/>
                </a:solidFill>
              </a:rPr>
              <a:t>에스엔에스에</a:t>
            </a:r>
            <a:r>
              <a:rPr lang="ko-KR" altLang="en-US" sz="2500" dirty="0">
                <a:solidFill>
                  <a:srgbClr val="000000"/>
                </a:solidFill>
              </a:rPr>
              <a:t> 글이나 사진을 올려 봤나요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P.94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CC78402-1A9D-4B02-B25D-EB1DFCD25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0632" y="767839"/>
            <a:ext cx="6446520" cy="523081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6850110-AB59-45E9-844F-74189CAB8A2A}"/>
              </a:ext>
            </a:extLst>
          </p:cNvPr>
          <p:cNvSpPr/>
          <p:nvPr/>
        </p:nvSpPr>
        <p:spPr>
          <a:xfrm>
            <a:off x="3341044" y="1410238"/>
            <a:ext cx="512499" cy="5293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F0DBD9E-6272-4A3C-BF57-5E8CBFF8FBDB}"/>
              </a:ext>
            </a:extLst>
          </p:cNvPr>
          <p:cNvSpPr/>
          <p:nvPr/>
        </p:nvSpPr>
        <p:spPr>
          <a:xfrm>
            <a:off x="3319272" y="4804840"/>
            <a:ext cx="534271" cy="5293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051FCD-1921-4CA8-9ABE-F07B2CFC9DAA}"/>
              </a:ext>
            </a:extLst>
          </p:cNvPr>
          <p:cNvSpPr txBox="1"/>
          <p:nvPr/>
        </p:nvSpPr>
        <p:spPr>
          <a:xfrm>
            <a:off x="258705" y="5636466"/>
            <a:ext cx="3151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https://www.youtube.com/watch?v=mbtt4mEBbWY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9D08B36-A4A8-4987-BDEA-31873A5A454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5ED8A0-5E9B-4249-9C9C-0F91F131D318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E7C6C5E6-767B-469C-8ECE-19570AE014D9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4CCD7BA-E4F1-4369-8C3A-E297D9E383A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AF4D8EE9-0434-45EF-B929-CFB9BDF32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P.96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5" name="Online Media 4" title="￬ﾆﾌ￬ﾅﾜ￫ﾯﾸ￫ﾔﾔ￬ﾖﾴ ￬ﾠﾕ￫ﾳﾴ￫ﾥﾼ ￫ﾌﾀ￭ﾕﾘ￫ﾊﾔ ￫ﾰﾔ￫ﾥﾸ ￭ﾃﾜ￫ﾏﾄ (￬ﾴﾈ￫ﾓﾱ)">
            <a:hlinkClick r:id="" action="ppaction://media"/>
            <a:extLst>
              <a:ext uri="{FF2B5EF4-FFF2-40B4-BE49-F238E27FC236}">
                <a16:creationId xmlns:a16="http://schemas.microsoft.com/office/drawing/2014/main" id="{9F2EB9CD-E4BD-400A-BC4E-172D96A536D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037045" y="875801"/>
            <a:ext cx="8117909" cy="456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92B1C17-014A-43D4-9A0A-35F3FA34B0E4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D23E6FC2-3561-4DFD-BD89-EDB9F4AC6CA6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205D6D-256A-4721-A883-7ED4E826D26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EDF73E4-16EF-4399-B961-0B72FA68B149}"/>
              </a:ext>
            </a:extLst>
          </p:cNvPr>
          <p:cNvSpPr txBox="1">
            <a:spLocks/>
          </p:cNvSpPr>
          <p:nvPr/>
        </p:nvSpPr>
        <p:spPr>
          <a:xfrm>
            <a:off x="6588437" y="159245"/>
            <a:ext cx="3169493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P.96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AFC823-441C-4FCA-8F5B-E1D0528FB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614" y="875801"/>
            <a:ext cx="3519721" cy="9150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B719CBF-7299-4706-AFDD-49345CADE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6036" y="2209314"/>
            <a:ext cx="1736035" cy="197074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8ACE52B-C1CA-4931-9D4E-8C8E49D64C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8789" y="2157785"/>
            <a:ext cx="1285461" cy="192123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7AD9799-B9BA-4FC3-807E-83D3E8E32C57}"/>
              </a:ext>
            </a:extLst>
          </p:cNvPr>
          <p:cNvSpPr txBox="1"/>
          <p:nvPr/>
        </p:nvSpPr>
        <p:spPr>
          <a:xfrm>
            <a:off x="768096" y="5020056"/>
            <a:ext cx="2843784" cy="111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FB3784-95D3-4CE5-9A57-9CE1DEFEFA7A}"/>
              </a:ext>
            </a:extLst>
          </p:cNvPr>
          <p:cNvSpPr/>
          <p:nvPr/>
        </p:nvSpPr>
        <p:spPr>
          <a:xfrm>
            <a:off x="6096000" y="4293327"/>
            <a:ext cx="28648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https://macrovector.com/vector-images/chatting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60585D-F824-47B5-BB16-6818BFE1DC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9148" y="4539548"/>
            <a:ext cx="2289810" cy="17560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06E13C-A420-4ABA-9682-F23F11A4C4BF}"/>
              </a:ext>
            </a:extLst>
          </p:cNvPr>
          <p:cNvSpPr/>
          <p:nvPr/>
        </p:nvSpPr>
        <p:spPr>
          <a:xfrm>
            <a:off x="892794" y="6202240"/>
            <a:ext cx="251616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https://www.adexchanger.com/mobile/why-business-is-booming-for-mobile-game-publishers-despite-the-downturn</a:t>
            </a:r>
            <a:r>
              <a:rPr lang="en-US" dirty="0"/>
              <a:t>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4D5252-436A-443E-B05E-684317E926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50968" y="2145631"/>
            <a:ext cx="2289810" cy="20909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F752A0-D003-455E-A239-8922E1CFF3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7496" y="1627632"/>
            <a:ext cx="2999623" cy="39502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395E44C-6242-4809-9789-676589EE5C1F}"/>
              </a:ext>
            </a:extLst>
          </p:cNvPr>
          <p:cNvSpPr/>
          <p:nvPr/>
        </p:nvSpPr>
        <p:spPr>
          <a:xfrm>
            <a:off x="8959119" y="5769864"/>
            <a:ext cx="29996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https://koensworldblog.wordpress.com/2015/11/07/my-all-korean-naver-blog-challenge/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825B312-D41D-4FB1-BD4B-BFA2A0741CE1}"/>
              </a:ext>
            </a:extLst>
          </p:cNvPr>
          <p:cNvSpPr/>
          <p:nvPr/>
        </p:nvSpPr>
        <p:spPr>
          <a:xfrm>
            <a:off x="4169664" y="4699569"/>
            <a:ext cx="3877056" cy="1999185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A9827B-7F74-4098-AD4F-8C5BD21E98E3}"/>
              </a:ext>
            </a:extLst>
          </p:cNvPr>
          <p:cNvSpPr txBox="1"/>
          <p:nvPr/>
        </p:nvSpPr>
        <p:spPr>
          <a:xfrm>
            <a:off x="4882895" y="5208508"/>
            <a:ext cx="2377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784700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4220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14.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BD644-5302-4F9C-9F95-59E653327EF8}"/>
              </a:ext>
            </a:extLst>
          </p:cNvPr>
          <p:cNvSpPr txBox="1"/>
          <p:nvPr/>
        </p:nvSpPr>
        <p:spPr>
          <a:xfrm>
            <a:off x="605096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Quizlet</a:t>
            </a:r>
            <a:r>
              <a:rPr lang="ko-KR" altLang="en-US" sz="2000" dirty="0"/>
              <a:t> 낱말게임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2F567E-A432-4480-9482-361D406CE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1223620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69F224-2487-430F-96CB-986ADCA0CBBF}"/>
              </a:ext>
            </a:extLst>
          </p:cNvPr>
          <p:cNvSpPr txBox="1"/>
          <p:nvPr/>
        </p:nvSpPr>
        <p:spPr>
          <a:xfrm>
            <a:off x="605096" y="210009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감정을 넣어 역할극 해 봐요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566A2-D958-45DC-99C6-B2CACA8B136B}"/>
              </a:ext>
            </a:extLst>
          </p:cNvPr>
          <p:cNvSpPr txBox="1"/>
          <p:nvPr/>
        </p:nvSpPr>
        <p:spPr>
          <a:xfrm>
            <a:off x="5168900" y="124217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신나게 놀기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96ACEE-32D6-453A-9ACF-12EDA9E61ADC}"/>
              </a:ext>
            </a:extLst>
          </p:cNvPr>
          <p:cNvSpPr txBox="1"/>
          <p:nvPr/>
        </p:nvSpPr>
        <p:spPr>
          <a:xfrm>
            <a:off x="5168900" y="2144357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DE84B0-1DA9-474A-A73F-212627CE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2196747"/>
            <a:ext cx="453507" cy="5001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605096" y="2908752"/>
            <a:ext cx="3230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한국학교 우리반 단체방에 사진과 글 업로드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5168900" y="3046540"/>
            <a:ext cx="4589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친구의 글을 읽고 댓글을 달아 봐요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461" y="3046540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605096" y="4025186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워크북 </a:t>
            </a:r>
            <a:r>
              <a:rPr lang="en-US" altLang="ko-KR" sz="2000" dirty="0"/>
              <a:t>p37-39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5168900" y="394872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3898683"/>
            <a:ext cx="453507" cy="5001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F8E27-C8C6-46CD-A45F-445629DFE2C4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CB0DB5CA-1709-4BF5-8267-F5F6F2B9C297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7CB360A-DE3A-45DA-B381-51DEE2A840E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255201" y="940169"/>
            <a:ext cx="9360131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1500" dirty="0"/>
              <a:t>재외동포를 위한 한국어 </a:t>
            </a:r>
            <a:r>
              <a:rPr lang="en-US" altLang="ko-KR" sz="1500" dirty="0"/>
              <a:t>5-1 (</a:t>
            </a:r>
            <a:r>
              <a:rPr lang="ko-KR" altLang="en-US" sz="1500" dirty="0"/>
              <a:t>영어권</a:t>
            </a:r>
            <a:r>
              <a:rPr lang="en-US" altLang="ko-KR" sz="1500" dirty="0"/>
              <a:t>)</a:t>
            </a:r>
            <a:endParaRPr lang="en-US" sz="1500" dirty="0"/>
          </a:p>
          <a:p>
            <a:pPr marL="342900" indent="-342900">
              <a:buAutoNum type="arabicPeriod"/>
            </a:pPr>
            <a:r>
              <a:rPr lang="en-US" sz="1500" dirty="0"/>
              <a:t>Study Korean</a:t>
            </a:r>
          </a:p>
          <a:p>
            <a:r>
              <a:rPr lang="en-US" sz="1500" dirty="0"/>
              <a:t>3.https://post.naver.com/viewer/</a:t>
            </a:r>
            <a:r>
              <a:rPr lang="en-US" sz="1500" dirty="0" err="1"/>
              <a:t>postView.nhn?volumeNo</a:t>
            </a:r>
            <a:r>
              <a:rPr lang="en-US" sz="1500" dirty="0"/>
              <a:t>=11209095&amp;memberNo=1891997</a:t>
            </a:r>
          </a:p>
          <a:p>
            <a:r>
              <a:rPr lang="en-US" sz="1500" dirty="0"/>
              <a:t>4. </a:t>
            </a:r>
            <a:r>
              <a:rPr lang="en-US" sz="1500" dirty="0">
                <a:hlinkClick r:id="rId3"/>
              </a:rPr>
              <a:t>https://www.youtube.com/watch?v=mbtt4mEBbWY</a:t>
            </a:r>
            <a:endParaRPr lang="en-US" sz="1500" dirty="0"/>
          </a:p>
          <a:p>
            <a:r>
              <a:rPr lang="en-US" sz="1500" dirty="0"/>
              <a:t>5. </a:t>
            </a:r>
            <a:r>
              <a:rPr lang="en-US" sz="1500" dirty="0">
                <a:hlinkClick r:id="rId4"/>
              </a:rPr>
              <a:t>https://blog.inspiremekorea.com/lifestyle/korean-fairytales-and-folktales/</a:t>
            </a:r>
            <a:endParaRPr lang="en-US" sz="1500" dirty="0"/>
          </a:p>
          <a:p>
            <a:r>
              <a:rPr lang="en-US" sz="1500" dirty="0"/>
              <a:t>6.https://m.pub.chosun.com/client/news/</a:t>
            </a:r>
            <a:r>
              <a:rPr lang="en-US" sz="1500" dirty="0" err="1"/>
              <a:t>viw.asp?cate</a:t>
            </a:r>
            <a:r>
              <a:rPr lang="en-US" sz="1500" dirty="0"/>
              <a:t>=C05&amp;nNewsNumb=20190531182&amp;nIdx=31183 </a:t>
            </a:r>
          </a:p>
          <a:p>
            <a:r>
              <a:rPr lang="en-US" sz="1500" dirty="0"/>
              <a:t>7.</a:t>
            </a:r>
            <a:r>
              <a:rPr lang="en-US" sz="1500" dirty="0">
                <a:hlinkClick r:id="rId5"/>
              </a:rPr>
              <a:t> </a:t>
            </a:r>
            <a:r>
              <a:rPr lang="en-US" sz="1500">
                <a:hlinkClick r:id="rId5"/>
              </a:rPr>
              <a:t>https://www.shutterstock.com/search/witch+cartoon</a:t>
            </a:r>
            <a:endParaRPr lang="en-US" sz="1500" dirty="0">
              <a:hlinkClick r:id="rId5"/>
            </a:endParaRPr>
          </a:p>
          <a:p>
            <a:r>
              <a:rPr lang="en-US" sz="1500" dirty="0"/>
              <a:t>8. </a:t>
            </a:r>
            <a:r>
              <a:rPr lang="en-US" sz="1500" dirty="0">
                <a:hlinkClick r:id="rId6"/>
              </a:rPr>
              <a:t>https://www.youtube.com/watch?v=wutoCNLT8_M</a:t>
            </a:r>
            <a:endParaRPr lang="en-US" sz="1500" dirty="0"/>
          </a:p>
          <a:p>
            <a:r>
              <a:rPr lang="en-US" sz="1500" dirty="0"/>
              <a:t>9.https://m.blog.naver.com/</a:t>
            </a:r>
            <a:r>
              <a:rPr lang="en-US" sz="1500" dirty="0" err="1"/>
              <a:t>PostView.nhn?blogId</a:t>
            </a:r>
            <a:r>
              <a:rPr lang="en-US" sz="1500" dirty="0"/>
              <a:t>=gud0415&amp;logNo=220791470471&amp;proxyReferer=https:%2F%2Fwww.google.com%2F</a:t>
            </a:r>
          </a:p>
          <a:p>
            <a:r>
              <a:rPr lang="en-US" sz="1500" dirty="0"/>
              <a:t>10.</a:t>
            </a:r>
            <a:r>
              <a:rPr lang="en-US" sz="1500" dirty="0">
                <a:hlinkClick r:id="rId7"/>
              </a:rPr>
              <a:t> </a:t>
            </a:r>
            <a:r>
              <a:rPr lang="en-US" sz="1500" dirty="0">
                <a:hlinkClick r:id="rId8"/>
              </a:rPr>
              <a:t>https://www.thehealthsite.com/news/important-meal-eat-why-skipping-breakfast-isnt-a-good-idea-foods-food-breaking-the-fast-ai0718-588329</a:t>
            </a:r>
            <a:endParaRPr lang="en-US" sz="1500" dirty="0"/>
          </a:p>
          <a:p>
            <a:r>
              <a:rPr lang="en-US" sz="1500" dirty="0"/>
              <a:t>11. </a:t>
            </a:r>
            <a:r>
              <a:rPr lang="en-US" sz="1500" dirty="0">
                <a:hlinkClick r:id="rId9"/>
              </a:rPr>
              <a:t>https://www.istockphoto.com/vector/mobile-phone-sns-woman-gm857717222-141544529</a:t>
            </a:r>
            <a:endParaRPr lang="en-US" sz="1500" dirty="0"/>
          </a:p>
          <a:p>
            <a:r>
              <a:rPr lang="en-US" sz="1500" dirty="0"/>
              <a:t>12. </a:t>
            </a:r>
            <a:r>
              <a:rPr lang="en-US" sz="1500" dirty="0">
                <a:hlinkClick r:id="rId3"/>
              </a:rPr>
              <a:t>https://www.youtube.com/watch?v=mbtt4mEBbWY</a:t>
            </a:r>
            <a:endParaRPr lang="en-US" sz="1500" dirty="0"/>
          </a:p>
          <a:p>
            <a:r>
              <a:rPr lang="en-US" sz="1500" dirty="0"/>
              <a:t>13. </a:t>
            </a:r>
            <a:r>
              <a:rPr lang="en-US" sz="1600" dirty="0">
                <a:hlinkClick r:id="rId10"/>
              </a:rPr>
              <a:t>https://macrovector.com/vector-images/chatting</a:t>
            </a:r>
            <a:endParaRPr lang="en-US" sz="1600" dirty="0"/>
          </a:p>
          <a:p>
            <a:r>
              <a:rPr lang="en-US" sz="1600" dirty="0"/>
              <a:t>14. </a:t>
            </a:r>
            <a:r>
              <a:rPr lang="en-US" sz="1600" dirty="0">
                <a:hlinkClick r:id="rId11"/>
              </a:rPr>
              <a:t>https://koensworldblog.wordpress.com/2015/11/07/my-all-korean-naver-blog-challenge/</a:t>
            </a:r>
            <a:endParaRPr lang="en-US" sz="1600" dirty="0"/>
          </a:p>
          <a:p>
            <a:r>
              <a:rPr lang="en-US" sz="1600" dirty="0"/>
              <a:t>15. https://www.adexchanger.com/mobile/why-business-is-booming-for-mobile-game-publishers-despite-the-downturn/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5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>
              <a:hlinkClick r:id="rId5"/>
            </a:endParaRPr>
          </a:p>
          <a:p>
            <a:endParaRPr lang="en-US" sz="2000" dirty="0">
              <a:hlinkClick r:id="rId5"/>
            </a:endParaRPr>
          </a:p>
          <a:p>
            <a:endParaRPr lang="en-US" sz="2000" dirty="0">
              <a:hlinkClick r:id="rId5"/>
            </a:endParaRPr>
          </a:p>
          <a:p>
            <a:endParaRPr lang="en-US" sz="2000" dirty="0"/>
          </a:p>
          <a:p>
            <a:endParaRPr lang="en-US" sz="2500" dirty="0"/>
          </a:p>
          <a:p>
            <a:endParaRPr lang="en-US" dirty="0"/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635F5-61CD-4560-847B-9CDDE54166F6}"/>
              </a:ext>
            </a:extLst>
          </p:cNvPr>
          <p:cNvSpPr/>
          <p:nvPr/>
        </p:nvSpPr>
        <p:spPr>
          <a:xfrm>
            <a:off x="5266895" y="5319975"/>
            <a:ext cx="49318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https://www.youtube.com/watch?v=ASamifRKl_s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6F1649-E521-4871-9208-FFED98AA17EE}"/>
              </a:ext>
            </a:extLst>
          </p:cNvPr>
          <p:cNvGrpSpPr/>
          <p:nvPr/>
        </p:nvGrpSpPr>
        <p:grpSpPr>
          <a:xfrm>
            <a:off x="333803" y="-243379"/>
            <a:ext cx="4979088" cy="1574096"/>
            <a:chOff x="513755" y="202467"/>
            <a:chExt cx="5748369" cy="15740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750C562-B248-4254-A8E9-17C31F6ED420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93004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이야기해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37F623-56A4-41B3-B6BD-48319080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44872E-8B51-4C94-BE62-FD2C7E1D9DAF}"/>
              </a:ext>
            </a:extLst>
          </p:cNvPr>
          <p:cNvSpPr txBox="1"/>
          <p:nvPr/>
        </p:nvSpPr>
        <p:spPr>
          <a:xfrm>
            <a:off x="5588000" y="268199"/>
            <a:ext cx="6318250" cy="82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dirty="0">
                <a:solidFill>
                  <a:srgbClr val="000000"/>
                </a:solidFill>
              </a:rPr>
              <a:t>스마트폰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9FD4B1-1523-4E98-BD75-7873DEEED760}"/>
              </a:ext>
            </a:extLst>
          </p:cNvPr>
          <p:cNvSpPr txBox="1"/>
          <p:nvPr/>
        </p:nvSpPr>
        <p:spPr>
          <a:xfrm>
            <a:off x="333803" y="1746250"/>
            <a:ext cx="4663647" cy="4303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왕비는 백설공주에게 왜 스마트폰을 주었나요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백설공주는 스마트폰으로 무엇을 했나요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백설공주는 어떻게 스마트폰을 덜 사용하게 되었나요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  <a:endParaRPr lang="en-US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endParaRPr lang="en-US" sz="2500" dirty="0"/>
          </a:p>
        </p:txBody>
      </p:sp>
      <p:pic>
        <p:nvPicPr>
          <p:cNvPr id="5" name="Online Media 4" title="￬ﾲﾭ￬ﾆﾌ￫ﾅﾄ ￬ﾊﾤ￫ﾧﾈ￭ﾊﾸ￭ﾏﾰ ￬ﾤﾑ￫ﾏﾅ ￬ﾘﾈ￫ﾰﾩ">
            <a:hlinkClick r:id="" action="ppaction://media"/>
            <a:extLst>
              <a:ext uri="{FF2B5EF4-FFF2-40B4-BE49-F238E27FC236}">
                <a16:creationId xmlns:a16="http://schemas.microsoft.com/office/drawing/2014/main" id="{B068ECA5-B1ED-4284-A8BA-8EE5731EB03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266895" y="1482280"/>
            <a:ext cx="6822569" cy="383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9888" y="44327"/>
            <a:ext cx="5812224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ko-KR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Unit 9  </a:t>
            </a:r>
            <a:r>
              <a:rPr lang="ko-KR" altLang="en-US" sz="2800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에스엔에스</a:t>
            </a:r>
            <a:r>
              <a:rPr lang="ko-KR" altLang="en-US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바르게 사용하기</a:t>
            </a:r>
            <a:br>
              <a:rPr lang="en-US" altLang="ko-KR" sz="2800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ko-KR" altLang="en-US" sz="2800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어휘 </a:t>
            </a:r>
            <a:r>
              <a:rPr lang="en-US" altLang="ko-KR" sz="2800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Vocabulary-</a:t>
            </a:r>
            <a:r>
              <a:rPr lang="en-US" altLang="ko-KR" sz="2800" dirty="0" err="1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Falshcards</a:t>
            </a:r>
            <a:endParaRPr lang="en-US" sz="2800" dirty="0">
              <a:hlinkClick r:id="rId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625595" y="1035524"/>
            <a:ext cx="3969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에스엔에스</a:t>
            </a:r>
            <a:r>
              <a:rPr lang="en-US" altLang="ko-KR" dirty="0"/>
              <a:t>(SNS)</a:t>
            </a:r>
            <a:r>
              <a:rPr lang="ko-KR" altLang="en-US" dirty="0"/>
              <a:t> </a:t>
            </a:r>
            <a:r>
              <a:rPr lang="en-US" altLang="ko-KR" dirty="0"/>
              <a:t>/ </a:t>
            </a:r>
            <a:r>
              <a:rPr lang="en-US" altLang="ko-KR" sz="1400" dirty="0"/>
              <a:t>Social Networking Service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4660498" y="1031318"/>
            <a:ext cx="2975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댓글 </a:t>
            </a:r>
            <a:r>
              <a:rPr lang="en-US" altLang="ko-KR" dirty="0"/>
              <a:t>/ comment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603492" y="1675071"/>
            <a:ext cx="3889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모바일 메신저</a:t>
            </a:r>
            <a:r>
              <a:rPr lang="en-US" altLang="ko-KR" dirty="0"/>
              <a:t>/ mobile messenger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4667483" y="1670981"/>
            <a:ext cx="32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게시하다</a:t>
            </a:r>
            <a:r>
              <a:rPr lang="en-US" altLang="ko-KR" dirty="0"/>
              <a:t>/ to post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4667482" y="2310644"/>
            <a:ext cx="483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공개하다 </a:t>
            </a:r>
            <a:r>
              <a:rPr lang="en-US" altLang="ko-KR" dirty="0"/>
              <a:t>/ to reveal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625596" y="2954165"/>
            <a:ext cx="404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다운로드</a:t>
            </a:r>
            <a:r>
              <a:rPr lang="en-US" altLang="ko-KR" dirty="0"/>
              <a:t>/ download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4667482" y="2950307"/>
            <a:ext cx="329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금지하다 </a:t>
            </a:r>
            <a:r>
              <a:rPr lang="en-US" altLang="ko-KR" dirty="0"/>
              <a:t>/ to prohibit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625596" y="3593712"/>
            <a:ext cx="3994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업로드</a:t>
            </a:r>
            <a:r>
              <a:rPr lang="en-US" altLang="ko-KR" dirty="0"/>
              <a:t>/ upload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4672916" y="3589970"/>
            <a:ext cx="329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저장하다</a:t>
            </a:r>
            <a:r>
              <a:rPr lang="en-US" altLang="ko-KR" dirty="0"/>
              <a:t>/ to save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625596" y="4233259"/>
            <a:ext cx="389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이모티콘 </a:t>
            </a:r>
            <a:r>
              <a:rPr lang="en-US" altLang="ko-KR" dirty="0"/>
              <a:t>/ emoticon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625596" y="4872806"/>
            <a:ext cx="359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프로필 사진</a:t>
            </a:r>
            <a:r>
              <a:rPr lang="en-US" altLang="ko-KR" dirty="0"/>
              <a:t>/ profile photo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4667482" y="4229633"/>
            <a:ext cx="32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글을 올리다</a:t>
            </a:r>
            <a:r>
              <a:rPr lang="en-US" altLang="ko-KR" dirty="0"/>
              <a:t>/ to make a post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4667482" y="4869296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댓글을 달다</a:t>
            </a:r>
            <a:r>
              <a:rPr lang="en-US" altLang="ko-KR" dirty="0"/>
              <a:t>/ to make a comment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4563" y="13939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F9EC5-14AA-4F61-A762-2A09AB60A9F4}"/>
              </a:ext>
            </a:extLst>
          </p:cNvPr>
          <p:cNvSpPr txBox="1"/>
          <p:nvPr/>
        </p:nvSpPr>
        <p:spPr>
          <a:xfrm>
            <a:off x="625596" y="2314618"/>
            <a:ext cx="351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공유</a:t>
            </a:r>
            <a:r>
              <a:rPr lang="en-US" altLang="ko-KR" dirty="0"/>
              <a:t>/ sharing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02E91F-E9F7-4A5A-9AFF-B6AE26F44BCD}"/>
              </a:ext>
            </a:extLst>
          </p:cNvPr>
          <p:cNvSpPr txBox="1"/>
          <p:nvPr/>
        </p:nvSpPr>
        <p:spPr>
          <a:xfrm>
            <a:off x="8182228" y="1010815"/>
            <a:ext cx="3736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건전하다 </a:t>
            </a:r>
            <a:r>
              <a:rPr lang="en-US" altLang="ko-KR" dirty="0"/>
              <a:t>/ to be wholesome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C36BAF-2D0C-4D91-9985-E9CE0226AFA6}"/>
              </a:ext>
            </a:extLst>
          </p:cNvPr>
          <p:cNvSpPr txBox="1"/>
          <p:nvPr/>
        </p:nvSpPr>
        <p:spPr>
          <a:xfrm>
            <a:off x="650995" y="5512355"/>
            <a:ext cx="394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실시간 검색어</a:t>
            </a:r>
            <a:r>
              <a:rPr lang="en-US" altLang="ko-KR" dirty="0"/>
              <a:t>/ real-time search word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2943E1-4D89-4AF3-A6E3-29DBB3AF3610}"/>
              </a:ext>
            </a:extLst>
          </p:cNvPr>
          <p:cNvSpPr txBox="1"/>
          <p:nvPr/>
        </p:nvSpPr>
        <p:spPr>
          <a:xfrm>
            <a:off x="4667482" y="5508960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파일을 전송하다</a:t>
            </a:r>
            <a:r>
              <a:rPr lang="en-US" altLang="ko-KR" dirty="0"/>
              <a:t>/ to transfer a file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3A7BDB-8660-467A-92E7-6D34486E2FFD}"/>
              </a:ext>
            </a:extLst>
          </p:cNvPr>
          <p:cNvSpPr txBox="1"/>
          <p:nvPr/>
        </p:nvSpPr>
        <p:spPr>
          <a:xfrm>
            <a:off x="8182228" y="1653407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해롭다 </a:t>
            </a:r>
            <a:r>
              <a:rPr lang="en-US" altLang="ko-KR" dirty="0"/>
              <a:t>/ to be harmful 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1D740F-7FC8-45EA-9A89-79E1DA8F0FB4}"/>
              </a:ext>
            </a:extLst>
          </p:cNvPr>
          <p:cNvSpPr txBox="1"/>
          <p:nvPr/>
        </p:nvSpPr>
        <p:spPr>
          <a:xfrm>
            <a:off x="8182228" y="2295999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그만하다</a:t>
            </a:r>
            <a:r>
              <a:rPr lang="en-US" altLang="ko-KR" dirty="0"/>
              <a:t>/ t</a:t>
            </a:r>
            <a:r>
              <a:rPr lang="en-US" dirty="0"/>
              <a:t>o stop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765802-65E4-446F-9FD8-9094897CDA67}"/>
              </a:ext>
            </a:extLst>
          </p:cNvPr>
          <p:cNvSpPr txBox="1"/>
          <p:nvPr/>
        </p:nvSpPr>
        <p:spPr>
          <a:xfrm>
            <a:off x="8182228" y="2938591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멀리 떨어지다 </a:t>
            </a:r>
            <a:r>
              <a:rPr lang="en-US" altLang="ko-KR" dirty="0"/>
              <a:t>/ </a:t>
            </a:r>
            <a:r>
              <a:rPr lang="en-US" dirty="0"/>
              <a:t>to go far away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0B1058-2872-4A4F-A6B3-45B913569B1B}"/>
              </a:ext>
            </a:extLst>
          </p:cNvPr>
          <p:cNvSpPr txBox="1"/>
          <p:nvPr/>
        </p:nvSpPr>
        <p:spPr>
          <a:xfrm>
            <a:off x="8182228" y="3581183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피해를 입다 </a:t>
            </a:r>
            <a:r>
              <a:rPr lang="en-US" altLang="ko-KR" dirty="0"/>
              <a:t>/ to get damaged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D62D57-BA75-4AE9-949F-ACA6EEE56EB1}"/>
              </a:ext>
            </a:extLst>
          </p:cNvPr>
          <p:cNvSpPr txBox="1"/>
          <p:nvPr/>
        </p:nvSpPr>
        <p:spPr>
          <a:xfrm>
            <a:off x="8182228" y="4223775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큰아버지</a:t>
            </a:r>
            <a:r>
              <a:rPr lang="en-US" altLang="ko-KR" dirty="0"/>
              <a:t>/ uncle (</a:t>
            </a:r>
            <a:r>
              <a:rPr lang="en-US" altLang="ko-KR" sz="1500" dirty="0"/>
              <a:t>an elder brother of father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CF30513-5C14-46F3-AF66-13032D3FE806}"/>
              </a:ext>
            </a:extLst>
          </p:cNvPr>
          <p:cNvSpPr txBox="1"/>
          <p:nvPr/>
        </p:nvSpPr>
        <p:spPr>
          <a:xfrm>
            <a:off x="8182228" y="4866367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늘다 </a:t>
            </a:r>
            <a:r>
              <a:rPr lang="en-US" altLang="ko-KR" dirty="0"/>
              <a:t>/ to improve</a:t>
            </a:r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E8D741-8B6C-4F70-B99C-8648E5204351}"/>
              </a:ext>
            </a:extLst>
          </p:cNvPr>
          <p:cNvSpPr txBox="1"/>
          <p:nvPr/>
        </p:nvSpPr>
        <p:spPr>
          <a:xfrm>
            <a:off x="8182228" y="5508960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부럽다 </a:t>
            </a:r>
            <a:r>
              <a:rPr lang="en-US" altLang="ko-KR" dirty="0"/>
              <a:t>/ to be envious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23" grpId="0"/>
      <p:bldP spid="27" grpId="0"/>
      <p:bldP spid="29" grpId="0"/>
      <p:bldP spid="28" grpId="0"/>
      <p:bldP spid="31" grpId="0"/>
      <p:bldP spid="33" grpId="0"/>
      <p:bldP spid="35" grpId="0"/>
      <p:bldP spid="37" grpId="0"/>
      <p:bldP spid="39" grpId="0"/>
      <p:bldP spid="41" grpId="0"/>
      <p:bldP spid="45" grpId="0"/>
      <p:bldP spid="46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Unit 9  </a:t>
            </a:r>
            <a:r>
              <a:rPr lang="ko-KR" altLang="en-US" sz="2800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에스엔에스</a:t>
            </a:r>
            <a:r>
              <a:rPr lang="ko-KR" altLang="en-US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바르게 사용하기 </a:t>
            </a:r>
            <a:r>
              <a:rPr lang="ko-KR" altLang="en-US" sz="2800" dirty="0">
                <a:hlinkClick r:id="rId4"/>
              </a:rPr>
              <a:t>어휘 </a:t>
            </a:r>
            <a:r>
              <a:rPr lang="en-US" altLang="ko-KR" sz="2800" dirty="0">
                <a:hlinkClick r:id="rId4"/>
              </a:rPr>
              <a:t>Vocabulary-</a:t>
            </a:r>
            <a:r>
              <a:rPr lang="en-US" altLang="ko-KR" sz="2800" dirty="0" err="1">
                <a:hlinkClick r:id="rId4"/>
              </a:rPr>
              <a:t>Falshcards</a:t>
            </a:r>
            <a:endParaRPr lang="en-US" sz="2800" dirty="0">
              <a:hlinkClick r:id="rId5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3289" y="46915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0C2723-01F4-4F08-B021-D0F75DFDAC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9906" y="909901"/>
            <a:ext cx="8727787" cy="50381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B7CD56-38E9-493F-84CB-497E39841D85}"/>
              </a:ext>
            </a:extLst>
          </p:cNvPr>
          <p:cNvSpPr txBox="1"/>
          <p:nvPr/>
        </p:nvSpPr>
        <p:spPr>
          <a:xfrm>
            <a:off x="4267200" y="27802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>
                <a:solidFill>
                  <a:srgbClr val="FF0000"/>
                </a:solidFill>
              </a:rPr>
              <a:t>에스엔에스</a:t>
            </a:r>
            <a:r>
              <a:rPr lang="en-US" altLang="ko-KR" b="1" dirty="0">
                <a:solidFill>
                  <a:srgbClr val="FF0000"/>
                </a:solidFill>
              </a:rPr>
              <a:t>(SNS)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8D6F9C-419C-4B52-BE89-1BBE63BF7FDF}"/>
              </a:ext>
            </a:extLst>
          </p:cNvPr>
          <p:cNvSpPr txBox="1"/>
          <p:nvPr/>
        </p:nvSpPr>
        <p:spPr>
          <a:xfrm>
            <a:off x="8547100" y="27802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이모티콘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A255B6-30B2-4C06-AE6B-FEAB323FC873}"/>
              </a:ext>
            </a:extLst>
          </p:cNvPr>
          <p:cNvSpPr txBox="1"/>
          <p:nvPr/>
        </p:nvSpPr>
        <p:spPr>
          <a:xfrm>
            <a:off x="4347635" y="456571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실시간 검색어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EBB695-8067-4AA1-B56D-B97DB0ACCA4A}"/>
              </a:ext>
            </a:extLst>
          </p:cNvPr>
          <p:cNvSpPr txBox="1"/>
          <p:nvPr/>
        </p:nvSpPr>
        <p:spPr>
          <a:xfrm>
            <a:off x="8547100" y="45453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댓글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8614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Unit 9  </a:t>
            </a:r>
            <a:r>
              <a:rPr lang="ko-KR" altLang="en-US" sz="28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에스엔에스</a:t>
            </a:r>
            <a:r>
              <a:rPr lang="ko-KR" altLang="en-US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바르게 사용하기 </a:t>
            </a:r>
            <a:r>
              <a:rPr lang="ko-KR" altLang="en-US" sz="2800" dirty="0">
                <a:hlinkClick r:id="rId3"/>
              </a:rPr>
              <a:t>어휘 </a:t>
            </a:r>
            <a:r>
              <a:rPr lang="en-US" altLang="ko-KR" sz="2800" dirty="0">
                <a:hlinkClick r:id="rId3"/>
              </a:rPr>
              <a:t>Vocabulary-</a:t>
            </a:r>
            <a:r>
              <a:rPr lang="en-US" altLang="ko-KR" sz="2800" dirty="0" err="1">
                <a:hlinkClick r:id="rId3"/>
              </a:rPr>
              <a:t>Falshcards</a:t>
            </a:r>
            <a:endParaRPr lang="en-US" sz="2800" dirty="0">
              <a:hlinkClick r:id="rId4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289" y="46915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BB5E23-452E-4061-9DED-4F8AC4EA51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300" y="1425204"/>
            <a:ext cx="11498792" cy="45439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A5C9F2-7704-4059-B7F8-6AB8BAC890A5}"/>
              </a:ext>
            </a:extLst>
          </p:cNvPr>
          <p:cNvSpPr txBox="1"/>
          <p:nvPr/>
        </p:nvSpPr>
        <p:spPr>
          <a:xfrm>
            <a:off x="4743450" y="3784085"/>
            <a:ext cx="2368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저장해요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32CF28-3C3A-4865-8C07-F8FF9310E970}"/>
              </a:ext>
            </a:extLst>
          </p:cNvPr>
          <p:cNvSpPr txBox="1"/>
          <p:nvPr/>
        </p:nvSpPr>
        <p:spPr>
          <a:xfrm>
            <a:off x="7194550" y="4554667"/>
            <a:ext cx="2368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금지해요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5F9D4A-78B5-47A5-98A6-F9580572F1A0}"/>
              </a:ext>
            </a:extLst>
          </p:cNvPr>
          <p:cNvSpPr txBox="1"/>
          <p:nvPr/>
        </p:nvSpPr>
        <p:spPr>
          <a:xfrm>
            <a:off x="8674100" y="5334000"/>
            <a:ext cx="2368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게시해요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0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2343" y="114610"/>
            <a:ext cx="4054909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대화를 따라해 봐요 </a:t>
            </a:r>
            <a:r>
              <a:rPr lang="en-US" altLang="ko-KR" sz="2800" dirty="0">
                <a:solidFill>
                  <a:srgbClr val="000000"/>
                </a:solidFill>
              </a:rPr>
              <a:t>P.89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68480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Unit 9  </a:t>
            </a:r>
            <a:r>
              <a:rPr lang="ko-KR" altLang="en-US" sz="2800" dirty="0" err="1">
                <a:solidFill>
                  <a:schemeClr val="tx1"/>
                </a:solidFill>
              </a:rPr>
              <a:t>에스엔에스</a:t>
            </a:r>
            <a:r>
              <a:rPr lang="ko-KR" altLang="en-US" sz="2800" dirty="0">
                <a:solidFill>
                  <a:schemeClr val="tx1"/>
                </a:solidFill>
              </a:rPr>
              <a:t> 바르게 사용하기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297984" y="1466989"/>
            <a:ext cx="3409674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엄마가 걱정하시는 것은 무엇인가요</a:t>
            </a:r>
            <a:r>
              <a:rPr lang="en-US" altLang="ko-KR" sz="2000" b="1" dirty="0"/>
              <a:t>?</a:t>
            </a:r>
            <a:endParaRPr lang="en-US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BDC22D-0719-41CF-806B-E04F65F7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74051">
            <a:off x="7567556" y="983467"/>
            <a:ext cx="795820" cy="981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693FBA8C-B53D-4A32-97BB-7DA80E027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7A8B-DD93-4591-998E-CCF269CB4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D9B787-73A6-4D5D-ADDC-196F501965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5235" y="3309230"/>
            <a:ext cx="3473174" cy="26310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B7C7AC-D17C-4C06-8A81-00A58E9E2B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298" y="1130297"/>
            <a:ext cx="7054177" cy="482271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60B3D65-4BAC-43AE-8D50-14519DE40D4A}"/>
              </a:ext>
            </a:extLst>
          </p:cNvPr>
          <p:cNvSpPr/>
          <p:nvPr/>
        </p:nvSpPr>
        <p:spPr>
          <a:xfrm>
            <a:off x="3995057" y="1117600"/>
            <a:ext cx="1872343" cy="5293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016_9과대화">
            <a:hlinkClick r:id="" action="ppaction://media"/>
            <a:extLst>
              <a:ext uri="{FF2B5EF4-FFF2-40B4-BE49-F238E27FC236}">
                <a16:creationId xmlns:a16="http://schemas.microsoft.com/office/drawing/2014/main" id="{E2CFF7AC-E58D-4B0D-BDD7-DABC41179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64491" y="-47087"/>
            <a:ext cx="1018321" cy="1018321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3CB8B2F-D086-45DC-8508-4A9133DF3153}"/>
              </a:ext>
            </a:extLst>
          </p:cNvPr>
          <p:cNvSpPr/>
          <p:nvPr/>
        </p:nvSpPr>
        <p:spPr>
          <a:xfrm>
            <a:off x="5385816" y="2690239"/>
            <a:ext cx="1960734" cy="5293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2EEFFD0-7585-44D7-B433-5E9652514B6A}"/>
              </a:ext>
            </a:extLst>
          </p:cNvPr>
          <p:cNvSpPr/>
          <p:nvPr/>
        </p:nvSpPr>
        <p:spPr>
          <a:xfrm>
            <a:off x="5385816" y="4578349"/>
            <a:ext cx="1261872" cy="6563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1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는 동시에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3150563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300" dirty="0"/>
              <a:t>곰을 본 그 여자는 소리를 </a:t>
            </a:r>
            <a:r>
              <a:rPr lang="ko-KR" altLang="en-US" sz="2300" b="1" dirty="0">
                <a:solidFill>
                  <a:srgbClr val="FF0000"/>
                </a:solidFill>
              </a:rPr>
              <a:t>지르는 동시에 </a:t>
            </a:r>
            <a:r>
              <a:rPr lang="ko-KR" altLang="en-US" sz="2300" dirty="0"/>
              <a:t>쓰러지고 말았다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7" y="3884544"/>
            <a:ext cx="1175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2. </a:t>
            </a:r>
            <a:r>
              <a:rPr lang="ko-KR" altLang="en-US" sz="2300" dirty="0"/>
              <a:t>인터넷에 동영상 파일을 올리면 </a:t>
            </a:r>
            <a:r>
              <a:rPr lang="ko-KR" altLang="en-US" sz="2300" b="1" dirty="0">
                <a:solidFill>
                  <a:srgbClr val="FF0000"/>
                </a:solidFill>
              </a:rPr>
              <a:t>올리는 동시에 </a:t>
            </a:r>
            <a:r>
              <a:rPr lang="ko-KR" altLang="en-US" sz="2300" dirty="0"/>
              <a:t>그 파일이 온 세계로 퍼져 나갈 수 있어요</a:t>
            </a:r>
            <a:r>
              <a:rPr lang="en-US" altLang="ko-KR" sz="2300" dirty="0"/>
              <a:t>.</a:t>
            </a:r>
            <a:r>
              <a:rPr lang="ko-KR" altLang="en-US" sz="2300" dirty="0"/>
              <a:t> </a:t>
            </a:r>
            <a:endParaRPr lang="en-US" sz="23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179248" y="4633913"/>
            <a:ext cx="10913296" cy="1096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300" dirty="0"/>
              <a:t>3. A</a:t>
            </a:r>
            <a:r>
              <a:rPr lang="ko-KR" altLang="en-US" sz="2300" dirty="0"/>
              <a:t>  이번 방학에 산에도 가고 싶고 바다에도 가고 싶은데 어디가 좋을까요</a:t>
            </a:r>
            <a:r>
              <a:rPr lang="en-US" altLang="ko-KR" sz="23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300" dirty="0"/>
              <a:t>    B </a:t>
            </a:r>
            <a:r>
              <a:rPr lang="ko-KR" altLang="en-US" sz="2300" dirty="0"/>
              <a:t> 설악산이 어때</a:t>
            </a:r>
            <a:r>
              <a:rPr lang="en-US" altLang="ko-KR" sz="2300" dirty="0"/>
              <a:t>? </a:t>
            </a:r>
            <a:r>
              <a:rPr lang="ko-KR" altLang="en-US" sz="2300" dirty="0"/>
              <a:t>설악산은 바다를 </a:t>
            </a:r>
            <a:r>
              <a:rPr lang="ko-KR" altLang="en-US" sz="2300" b="1" dirty="0">
                <a:solidFill>
                  <a:srgbClr val="FF0000"/>
                </a:solidFill>
              </a:rPr>
              <a:t>즐기는 동시에 </a:t>
            </a:r>
            <a:r>
              <a:rPr lang="ko-KR" altLang="en-US" sz="2300" dirty="0"/>
              <a:t>산도 구경할 수 있는 곳이야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verb) This is used when something</a:t>
            </a:r>
            <a:r>
              <a:rPr lang="ko-KR" altLang="en-US" sz="2600" dirty="0"/>
              <a:t> </a:t>
            </a:r>
            <a:r>
              <a:rPr lang="en-US" altLang="ko-KR" sz="2600" dirty="0"/>
              <a:t>is</a:t>
            </a:r>
            <a:r>
              <a:rPr lang="ko-KR" altLang="en-US" sz="2600" dirty="0"/>
              <a:t> </a:t>
            </a:r>
            <a:r>
              <a:rPr lang="en-US" altLang="ko-KR" sz="2600" dirty="0"/>
              <a:t>done</a:t>
            </a:r>
            <a:r>
              <a:rPr lang="ko-KR" altLang="en-US" sz="2600" dirty="0"/>
              <a:t> </a:t>
            </a:r>
            <a:r>
              <a:rPr lang="en-US" altLang="ko-KR" sz="2600" dirty="0"/>
              <a:t>at</a:t>
            </a:r>
            <a:r>
              <a:rPr lang="ko-KR" altLang="en-US" sz="2600" dirty="0"/>
              <a:t> </a:t>
            </a:r>
            <a:r>
              <a:rPr lang="en-US" altLang="ko-KR" sz="2600" dirty="0"/>
              <a:t>the</a:t>
            </a:r>
            <a:r>
              <a:rPr lang="ko-KR" altLang="en-US" sz="2600" dirty="0"/>
              <a:t> </a:t>
            </a:r>
            <a:r>
              <a:rPr lang="en-US" altLang="ko-KR" sz="2600" dirty="0"/>
              <a:t>same</a:t>
            </a:r>
            <a:r>
              <a:rPr lang="ko-KR" altLang="en-US" sz="2600" dirty="0"/>
              <a:t> </a:t>
            </a:r>
            <a:r>
              <a:rPr lang="en-US" altLang="ko-KR" sz="2600" dirty="0"/>
              <a:t>time</a:t>
            </a:r>
            <a:r>
              <a:rPr lang="ko-KR" altLang="en-US" sz="2600" dirty="0"/>
              <a:t> </a:t>
            </a:r>
            <a:r>
              <a:rPr lang="en-US" altLang="ko-KR" sz="2600" dirty="0"/>
              <a:t>as</a:t>
            </a:r>
            <a:r>
              <a:rPr lang="ko-KR" altLang="en-US" sz="2600" dirty="0"/>
              <a:t> </a:t>
            </a:r>
            <a:r>
              <a:rPr lang="en-US" altLang="ko-KR" sz="2600" dirty="0"/>
              <a:t>the</a:t>
            </a:r>
            <a:r>
              <a:rPr lang="ko-KR" altLang="en-US" sz="2600" dirty="0"/>
              <a:t> </a:t>
            </a:r>
            <a:r>
              <a:rPr lang="en-US" altLang="ko-KR" sz="2600" dirty="0"/>
              <a:t>first</a:t>
            </a:r>
            <a:r>
              <a:rPr lang="ko-KR" altLang="en-US" sz="2600" dirty="0"/>
              <a:t> </a:t>
            </a:r>
            <a:r>
              <a:rPr lang="en-US" altLang="ko-KR" sz="2600" dirty="0"/>
              <a:t>action.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3033040" y="67110"/>
            <a:ext cx="6491960" cy="949004"/>
            <a:chOff x="3033040" y="67110"/>
            <a:chExt cx="5962372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540266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9  </a:t>
              </a:r>
              <a:r>
                <a:rPr lang="ko-KR" altLang="en-US" sz="2800" dirty="0" err="1">
                  <a:solidFill>
                    <a:schemeClr val="tx1"/>
                  </a:solidFill>
                </a:rPr>
                <a:t>에스엔에스</a:t>
              </a:r>
              <a:r>
                <a:rPr lang="ko-KR" altLang="en-US" sz="2800" dirty="0">
                  <a:solidFill>
                    <a:schemeClr val="tx1"/>
                  </a:solidFill>
                </a:rPr>
                <a:t> 바르게 사용하기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동시에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2571</Words>
  <Application>Microsoft Office PowerPoint</Application>
  <PresentationFormat>Widescreen</PresentationFormat>
  <Paragraphs>382</Paragraphs>
  <Slides>34</Slides>
  <Notes>32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굴림</vt:lpstr>
      <vt:lpstr>맑은 고딕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Unit 9  에스엔에스 바르게 사용하기 어휘 Vocabulary-Falshcards</vt:lpstr>
      <vt:lpstr>Unit 9  에스엔에스 바르게 사용하기 어휘 Vocabulary-Falshcards</vt:lpstr>
      <vt:lpstr>Unit 9  에스엔에스 바르게 사용하기 어휘 Vocabulary-Falshcards</vt:lpstr>
      <vt:lpstr>대화를 따라해 봐요 P.89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P.92</vt:lpstr>
      <vt:lpstr>듣고 말해 봐요 P.92</vt:lpstr>
      <vt:lpstr> 읽고 써 봐요 P.94</vt:lpstr>
      <vt:lpstr> 읽고 써 봐요 P.94</vt:lpstr>
      <vt:lpstr> 문화 P.96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157</cp:revision>
  <dcterms:created xsi:type="dcterms:W3CDTF">2020-04-29T03:48:50Z</dcterms:created>
  <dcterms:modified xsi:type="dcterms:W3CDTF">2020-05-13T19:24:56Z</dcterms:modified>
</cp:coreProperties>
</file>